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82" r:id="rId2"/>
    <p:sldId id="737" r:id="rId3"/>
    <p:sldId id="707" r:id="rId4"/>
    <p:sldId id="750" r:id="rId5"/>
    <p:sldId id="744" r:id="rId6"/>
    <p:sldId id="746" r:id="rId7"/>
    <p:sldId id="745" r:id="rId8"/>
    <p:sldId id="747" r:id="rId9"/>
    <p:sldId id="755" r:id="rId10"/>
    <p:sldId id="748" r:id="rId11"/>
    <p:sldId id="753" r:id="rId12"/>
    <p:sldId id="749" r:id="rId13"/>
    <p:sldId id="733" r:id="rId14"/>
    <p:sldId id="734" r:id="rId15"/>
    <p:sldId id="735" r:id="rId16"/>
    <p:sldId id="738" r:id="rId17"/>
    <p:sldId id="736" r:id="rId18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33CC"/>
    <a:srgbClr val="990033"/>
    <a:srgbClr val="CBC22A"/>
    <a:srgbClr val="FF8400"/>
    <a:srgbClr val="CCFF99"/>
    <a:srgbClr val="FF0000"/>
    <a:srgbClr val="0000FF"/>
    <a:srgbClr val="EAEAE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879" autoAdjust="0"/>
    <p:restoredTop sz="96327" autoAdjust="0"/>
  </p:normalViewPr>
  <p:slideViewPr>
    <p:cSldViewPr snapToGrid="0">
      <p:cViewPr>
        <p:scale>
          <a:sx n="28" d="100"/>
          <a:sy n="28" d="100"/>
        </p:scale>
        <p:origin x="2140" y="604"/>
      </p:cViewPr>
      <p:guideLst>
        <p:guide orient="horz" pos="576"/>
        <p:guide pos="384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9" d="100"/>
        <a:sy n="39" d="100"/>
      </p:scale>
      <p:origin x="0" y="0"/>
    </p:cViewPr>
  </p:sorterViewPr>
  <p:notesViewPr>
    <p:cSldViewPr snapToGrid="0">
      <p:cViewPr varScale="1">
        <p:scale>
          <a:sx n="104" d="100"/>
          <a:sy n="104" d="100"/>
        </p:scale>
        <p:origin x="5592" y="22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FR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fr-FR"/>
          </a:p>
        </p:txBody>
      </p:sp>
      <p:sp>
        <p:nvSpPr>
          <p:cNvPr id="242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FR"/>
          </a:p>
        </p:txBody>
      </p:sp>
      <p:sp>
        <p:nvSpPr>
          <p:cNvPr id="242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01B349D1-3FC6-41A8-928F-22B28661061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452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b="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b="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b="0"/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b="0"/>
            </a:lvl1pPr>
          </a:lstStyle>
          <a:p>
            <a:fld id="{DF4EB29E-1EF0-4057-9B49-7E77B474556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08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C52E61-5617-47F6-B564-CD323AEE2717}" type="slidenum">
              <a:rPr lang="fr-FR"/>
              <a:pPr/>
              <a:t>1</a:t>
            </a:fld>
            <a:endParaRPr lang="fr-FR"/>
          </a:p>
        </p:txBody>
      </p:sp>
      <p:sp>
        <p:nvSpPr>
          <p:cNvPr id="2908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263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11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905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12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893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EB29E-1EF0-4057-9B49-7E77B474556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721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4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978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5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789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6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510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7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410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8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235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9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061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F322-7977-48B9-B4ED-8332A04D05DF}" type="slidenum">
              <a:rPr lang="fr-FR"/>
              <a:pPr/>
              <a:t>10</a:t>
            </a:fld>
            <a:endParaRPr lang="fr-FR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66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6711"/>
            <a:ext cx="12192000" cy="1087821"/>
          </a:xfrm>
          <a:prstGeom prst="rect">
            <a:avLst/>
          </a:prstGeom>
        </p:spPr>
        <p:txBody>
          <a:bodyPr/>
          <a:lstStyle>
            <a:lvl1pPr algn="ctr">
              <a:defRPr sz="3600" b="0">
                <a:solidFill>
                  <a:srgbClr val="990033"/>
                </a:solidFill>
                <a:latin typeface="Comic Sans MS" pitchFamily="66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7695" y="1300659"/>
            <a:ext cx="11729544" cy="49201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3CC"/>
                </a:solidFill>
                <a:latin typeface="Comic Sans MS" pitchFamily="66" charset="0"/>
              </a:defRPr>
            </a:lvl1pPr>
            <a:lvl2pPr>
              <a:defRPr>
                <a:solidFill>
                  <a:srgbClr val="FF0000"/>
                </a:solidFill>
                <a:latin typeface="Comic Sans MS" pitchFamily="66" charset="0"/>
              </a:defRPr>
            </a:lvl2pPr>
            <a:lvl3pPr>
              <a:defRPr>
                <a:latin typeface="Comic Sans MS" pitchFamily="66" charset="0"/>
              </a:defRPr>
            </a:lvl3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4E48F-5E58-40CE-9058-946E3EE9D2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2669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B74599-992D-4E06-8D37-B9356D9872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9860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9050867" y="6629401"/>
            <a:ext cx="314113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© M. Kayal EPFL 2021</a:t>
            </a:r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0" y="6613526"/>
            <a:ext cx="4775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Circuits &amp; Systèmes Electroniques II, Conversion A/N et N/A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5587999" y="6613526"/>
            <a:ext cx="119117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Page: </a:t>
            </a:r>
            <a:fld id="{868E3504-0ACB-4358-A593-DFB8A1D2B57A}" type="slidenum">
              <a:rPr lang="fr-FR" sz="1000">
                <a:solidFill>
                  <a:schemeClr val="bg1">
                    <a:lumMod val="50000"/>
                  </a:schemeClr>
                </a:solidFill>
              </a:rPr>
              <a:pPr algn="ctr"/>
              <a:t>‹#›</a:t>
            </a:fld>
            <a:endParaRPr lang="fr-FR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0" y="6629400"/>
            <a:ext cx="1219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D2530B-F6D4-4549-97B8-57230F290E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F8C3-F829-4E06-BC3A-E590A2D1E1EC}" type="slidenum">
              <a:rPr lang="en-CH" smtClean="0"/>
              <a:t>‹#›</a:t>
            </a:fld>
            <a:endParaRPr lang="en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ext Box 2"/>
          <p:cNvSpPr txBox="1">
            <a:spLocks noChangeArrowheads="1"/>
          </p:cNvSpPr>
          <p:nvPr/>
        </p:nvSpPr>
        <p:spPr bwMode="auto">
          <a:xfrm>
            <a:off x="1614862" y="1981200"/>
            <a:ext cx="8917826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4800" dirty="0">
                <a:solidFill>
                  <a:schemeClr val="accent2"/>
                </a:solidFill>
                <a:latin typeface="Comic Sans MS" pitchFamily="66" charset="0"/>
              </a:rPr>
              <a:t>2.</a:t>
            </a:r>
            <a:r>
              <a:rPr lang="fr-FR" sz="4800" dirty="0">
                <a:solidFill>
                  <a:srgbClr val="3333CC"/>
                </a:solidFill>
                <a:latin typeface="Comic Sans MS" pitchFamily="66" charset="0"/>
              </a:rPr>
              <a:t>CONVERSION</a:t>
            </a:r>
          </a:p>
          <a:p>
            <a:pPr algn="ctr"/>
            <a:r>
              <a:rPr lang="fr-CH" sz="4800" dirty="0">
                <a:solidFill>
                  <a:schemeClr val="accent2"/>
                </a:solidFill>
                <a:latin typeface="Comic Sans MS" pitchFamily="66" charset="0"/>
              </a:rPr>
              <a:t>NUMERIQUE-ANALOGIQUE</a:t>
            </a:r>
            <a:endParaRPr lang="fr-FR" sz="60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8C63B0-F63A-47EF-97F3-1EB24615BD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99466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 flipH="1">
            <a:off x="2961855" y="1923595"/>
            <a:ext cx="3176" cy="43338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525294" y="1923594"/>
            <a:ext cx="176212" cy="3968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104776" cy="4248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804376" y="1923595"/>
            <a:ext cx="3174" cy="41116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3" y="1923595"/>
            <a:ext cx="115888" cy="4048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859979" y="1923594"/>
            <a:ext cx="15959" cy="43338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38" name="Text Box 34">
            <a:extLst>
              <a:ext uri="{FF2B5EF4-FFF2-40B4-BE49-F238E27FC236}">
                <a16:creationId xmlns:a16="http://schemas.microsoft.com/office/drawing/2014/main" id="{D7E93C8F-0F36-B3A7-08AB-61DDCFB022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3216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100 (4)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B94A61-372F-CECD-CD03-97E0B0DD8F69}"/>
              </a:ext>
            </a:extLst>
          </p:cNvPr>
          <p:cNvSpPr/>
          <p:nvPr/>
        </p:nvSpPr>
        <p:spPr bwMode="auto">
          <a:xfrm>
            <a:off x="8278025" y="5848042"/>
            <a:ext cx="276445" cy="692762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994083-6BBF-BD04-2BD5-4FD378BA6342}"/>
              </a:ext>
            </a:extLst>
          </p:cNvPr>
          <p:cNvSpPr/>
          <p:nvPr/>
        </p:nvSpPr>
        <p:spPr bwMode="auto">
          <a:xfrm>
            <a:off x="8554470" y="5838752"/>
            <a:ext cx="324418" cy="702052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217427D3-5F36-A228-1D82-9E072621D4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DA86123A-8962-1483-9BC8-8072C8FC8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76880336-F674-10E9-529D-D260D264B5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43">
            <a:extLst>
              <a:ext uri="{FF2B5EF4-FFF2-40B4-BE49-F238E27FC236}">
                <a16:creationId xmlns:a16="http://schemas.microsoft.com/office/drawing/2014/main" id="{1033BDC0-1031-1935-E31C-84FE2877D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2145" y="4502291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cxnSp>
        <p:nvCxnSpPr>
          <p:cNvPr id="12" name="Connecteur en angle 11">
            <a:extLst>
              <a:ext uri="{FF2B5EF4-FFF2-40B4-BE49-F238E27FC236}">
                <a16:creationId xmlns:a16="http://schemas.microsoft.com/office/drawing/2014/main" id="{B144EF28-983B-563C-7114-37D583698321}"/>
              </a:ext>
            </a:extLst>
          </p:cNvPr>
          <p:cNvCxnSpPr/>
          <p:nvPr/>
        </p:nvCxnSpPr>
        <p:spPr bwMode="auto">
          <a:xfrm>
            <a:off x="2658273" y="298808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11742343-0649-A4D7-B139-3B2A925A1828}"/>
              </a:ext>
            </a:extLst>
          </p:cNvPr>
          <p:cNvSpPr txBox="1"/>
          <p:nvPr/>
        </p:nvSpPr>
        <p:spPr>
          <a:xfrm>
            <a:off x="2629225" y="-62637"/>
            <a:ext cx="43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2R</a:t>
            </a:r>
          </a:p>
        </p:txBody>
      </p:sp>
      <p:sp>
        <p:nvSpPr>
          <p:cNvPr id="57" name="Oval 42">
            <a:extLst>
              <a:ext uri="{FF2B5EF4-FFF2-40B4-BE49-F238E27FC236}">
                <a16:creationId xmlns:a16="http://schemas.microsoft.com/office/drawing/2014/main" id="{A67CECAA-13DC-E6A2-A70B-ECCF42133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578497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8" name="Text Box 153">
            <a:extLst>
              <a:ext uri="{FF2B5EF4-FFF2-40B4-BE49-F238E27FC236}">
                <a16:creationId xmlns:a16="http://schemas.microsoft.com/office/drawing/2014/main" id="{7A9D09EC-6412-8EC4-E086-BFE526B4B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7414" y="740907"/>
            <a:ext cx="8354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/>
              <a:t>2R(1-e)</a:t>
            </a:r>
            <a:endParaRPr lang="fr-FR" dirty="0"/>
          </a:p>
        </p:txBody>
      </p:sp>
      <p:sp>
        <p:nvSpPr>
          <p:cNvPr id="312480" name="Slide Number Placeholder 312479">
            <a:extLst>
              <a:ext uri="{FF2B5EF4-FFF2-40B4-BE49-F238E27FC236}">
                <a16:creationId xmlns:a16="http://schemas.microsoft.com/office/drawing/2014/main" id="{C99D5AA6-642A-44D0-A4B4-CAB9C1AE1B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10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4008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5" y="737732"/>
            <a:ext cx="93487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/>
              <a:t>2R (1+e)</a:t>
            </a:r>
            <a:endParaRPr lang="fr-FR" dirty="0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 flipH="1">
            <a:off x="2961855" y="1923595"/>
            <a:ext cx="3176" cy="43338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525294" y="1923594"/>
            <a:ext cx="176212" cy="3968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104776" cy="4248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804376" y="1923595"/>
            <a:ext cx="3174" cy="41116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3" y="1923595"/>
            <a:ext cx="115888" cy="4048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859979" y="1923594"/>
            <a:ext cx="15959" cy="43338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38" name="Text Box 34">
            <a:extLst>
              <a:ext uri="{FF2B5EF4-FFF2-40B4-BE49-F238E27FC236}">
                <a16:creationId xmlns:a16="http://schemas.microsoft.com/office/drawing/2014/main" id="{D7E93C8F-0F36-B3A7-08AB-61DDCFB022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3216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100 (4)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B94A61-372F-CECD-CD03-97E0B0DD8F69}"/>
              </a:ext>
            </a:extLst>
          </p:cNvPr>
          <p:cNvSpPr/>
          <p:nvPr/>
        </p:nvSpPr>
        <p:spPr bwMode="auto">
          <a:xfrm>
            <a:off x="8278025" y="5848042"/>
            <a:ext cx="276445" cy="692762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994083-6BBF-BD04-2BD5-4FD378BA6342}"/>
              </a:ext>
            </a:extLst>
          </p:cNvPr>
          <p:cNvSpPr/>
          <p:nvPr/>
        </p:nvSpPr>
        <p:spPr bwMode="auto">
          <a:xfrm>
            <a:off x="8554470" y="5838752"/>
            <a:ext cx="324418" cy="702052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217427D3-5F36-A228-1D82-9E072621D4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DA86123A-8962-1483-9BC8-8072C8FC8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76880336-F674-10E9-529D-D260D264B5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43">
            <a:extLst>
              <a:ext uri="{FF2B5EF4-FFF2-40B4-BE49-F238E27FC236}">
                <a16:creationId xmlns:a16="http://schemas.microsoft.com/office/drawing/2014/main" id="{1033BDC0-1031-1935-E31C-84FE2877D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2145" y="4843374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cxnSp>
        <p:nvCxnSpPr>
          <p:cNvPr id="12" name="Connecteur en angle 11">
            <a:extLst>
              <a:ext uri="{FF2B5EF4-FFF2-40B4-BE49-F238E27FC236}">
                <a16:creationId xmlns:a16="http://schemas.microsoft.com/office/drawing/2014/main" id="{B144EF28-983B-563C-7114-37D583698321}"/>
              </a:ext>
            </a:extLst>
          </p:cNvPr>
          <p:cNvCxnSpPr/>
          <p:nvPr/>
        </p:nvCxnSpPr>
        <p:spPr bwMode="auto">
          <a:xfrm>
            <a:off x="2724683" y="292179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11742343-0649-A4D7-B139-3B2A925A1828}"/>
              </a:ext>
            </a:extLst>
          </p:cNvPr>
          <p:cNvSpPr txBox="1"/>
          <p:nvPr/>
        </p:nvSpPr>
        <p:spPr>
          <a:xfrm>
            <a:off x="2695636" y="-69266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2R (1-e)</a:t>
            </a:r>
          </a:p>
        </p:txBody>
      </p:sp>
      <p:sp>
        <p:nvSpPr>
          <p:cNvPr id="39" name="Oval 42">
            <a:extLst>
              <a:ext uri="{FF2B5EF4-FFF2-40B4-BE49-F238E27FC236}">
                <a16:creationId xmlns:a16="http://schemas.microsoft.com/office/drawing/2014/main" id="{E03CDCFE-27DB-790D-5AAA-A42B4084C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578497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0" name="Oval 125">
            <a:extLst>
              <a:ext uri="{FF2B5EF4-FFF2-40B4-BE49-F238E27FC236}">
                <a16:creationId xmlns:a16="http://schemas.microsoft.com/office/drawing/2014/main" id="{5D768C3A-E40F-48CC-6EBE-3EF680B47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599" y="4528646"/>
            <a:ext cx="625475" cy="423862"/>
          </a:xfrm>
          <a:prstGeom prst="ellips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121">
            <a:extLst>
              <a:ext uri="{FF2B5EF4-FFF2-40B4-BE49-F238E27FC236}">
                <a16:creationId xmlns:a16="http://schemas.microsoft.com/office/drawing/2014/main" id="{3E2F17B6-0415-74E9-E427-C6EAE471F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4896" y="3986517"/>
            <a:ext cx="2128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dirty="0">
                <a:solidFill>
                  <a:schemeClr val="accent1"/>
                </a:solidFill>
              </a:rPr>
              <a:t>Non-</a:t>
            </a:r>
            <a:r>
              <a:rPr lang="fr-FR" sz="2000" dirty="0" err="1">
                <a:solidFill>
                  <a:schemeClr val="accent1"/>
                </a:solidFill>
              </a:rPr>
              <a:t>monotonicité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312480" name="Slide Number Placeholder 312479">
            <a:extLst>
              <a:ext uri="{FF2B5EF4-FFF2-40B4-BE49-F238E27FC236}">
                <a16:creationId xmlns:a16="http://schemas.microsoft.com/office/drawing/2014/main" id="{F469E9CB-1155-454F-B0C8-DD5F442DF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9231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0" grpId="0" animBg="1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8" name="Line 158"/>
          <p:cNvSpPr>
            <a:spLocks noChangeShapeType="1"/>
          </p:cNvSpPr>
          <p:nvPr/>
        </p:nvSpPr>
        <p:spPr bwMode="auto">
          <a:xfrm flipV="1">
            <a:off x="2547519" y="2109332"/>
            <a:ext cx="646112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0" name="Oval 160"/>
          <p:cNvSpPr>
            <a:spLocks noChangeArrowheads="1"/>
          </p:cNvSpPr>
          <p:nvPr/>
        </p:nvSpPr>
        <p:spPr bwMode="auto">
          <a:xfrm flipH="1" flipV="1">
            <a:off x="2631656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1" name="Line 161"/>
          <p:cNvSpPr>
            <a:spLocks noChangeShapeType="1"/>
          </p:cNvSpPr>
          <p:nvPr/>
        </p:nvSpPr>
        <p:spPr bwMode="auto">
          <a:xfrm rot="5400000" flipV="1">
            <a:off x="257291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89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b</a:t>
            </a:r>
            <a:r>
              <a:rPr lang="fr-CH" sz="1800" baseline="-25000" dirty="0">
                <a:solidFill>
                  <a:schemeClr val="accent2"/>
                </a:solidFill>
              </a:rPr>
              <a:t>2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5"/>
            <a:ext cx="52388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557044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3" name="Line 173"/>
          <p:cNvSpPr>
            <a:spLocks noChangeShapeType="1"/>
          </p:cNvSpPr>
          <p:nvPr/>
        </p:nvSpPr>
        <p:spPr bwMode="auto">
          <a:xfrm flipV="1">
            <a:off x="3653563" y="2109332"/>
            <a:ext cx="646112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5" name="Oval 175"/>
          <p:cNvSpPr>
            <a:spLocks noChangeArrowheads="1"/>
          </p:cNvSpPr>
          <p:nvPr/>
        </p:nvSpPr>
        <p:spPr bwMode="auto">
          <a:xfrm flipH="1" flipV="1">
            <a:off x="3737700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6" name="Line 176"/>
          <p:cNvSpPr>
            <a:spLocks noChangeShapeType="1"/>
          </p:cNvSpPr>
          <p:nvPr/>
        </p:nvSpPr>
        <p:spPr bwMode="auto">
          <a:xfrm rot="5400000" flipV="1">
            <a:off x="367896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>
                <a:solidFill>
                  <a:schemeClr val="accent2"/>
                </a:solidFill>
              </a:rPr>
              <a:t>b</a:t>
            </a:r>
            <a:r>
              <a:rPr lang="fr-CH" sz="1800" baseline="-25000">
                <a:solidFill>
                  <a:schemeClr val="accent2"/>
                </a:solidFill>
              </a:rPr>
              <a:t>1</a:t>
            </a:r>
            <a:endParaRPr lang="fr-FR" sz="1800" baseline="-2500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52388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663088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8" name="Line 188"/>
          <p:cNvSpPr>
            <a:spLocks noChangeShapeType="1"/>
          </p:cNvSpPr>
          <p:nvPr/>
        </p:nvSpPr>
        <p:spPr bwMode="auto">
          <a:xfrm flipV="1">
            <a:off x="4721951" y="2109332"/>
            <a:ext cx="646113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0" name="Oval 190"/>
          <p:cNvSpPr>
            <a:spLocks noChangeArrowheads="1"/>
          </p:cNvSpPr>
          <p:nvPr/>
        </p:nvSpPr>
        <p:spPr bwMode="auto">
          <a:xfrm flipH="1" flipV="1">
            <a:off x="4806088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1" name="Line 191"/>
          <p:cNvSpPr>
            <a:spLocks noChangeShapeType="1"/>
          </p:cNvSpPr>
          <p:nvPr/>
        </p:nvSpPr>
        <p:spPr bwMode="auto">
          <a:xfrm rot="5400000" flipV="1">
            <a:off x="474735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>
                <a:solidFill>
                  <a:schemeClr val="accent2"/>
                </a:solidFill>
              </a:rPr>
              <a:t>b</a:t>
            </a:r>
            <a:r>
              <a:rPr lang="fr-CH" sz="1800" baseline="-25000">
                <a:solidFill>
                  <a:schemeClr val="accent2"/>
                </a:solidFill>
              </a:rPr>
              <a:t>0</a:t>
            </a:r>
            <a:endParaRPr lang="fr-FR" sz="1800" baseline="-2500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4" y="1923595"/>
            <a:ext cx="52387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731476" y="1923595"/>
            <a:ext cx="144463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38" name="Text Box 34">
            <a:extLst>
              <a:ext uri="{FF2B5EF4-FFF2-40B4-BE49-F238E27FC236}">
                <a16:creationId xmlns:a16="http://schemas.microsoft.com/office/drawing/2014/main" id="{D7E93C8F-0F36-B3A7-08AB-61DDCFB022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3216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100 (4)</a:t>
            </a:r>
          </a:p>
        </p:txBody>
      </p:sp>
      <p:sp>
        <p:nvSpPr>
          <p:cNvPr id="39" name="Text Box 35">
            <a:extLst>
              <a:ext uri="{FF2B5EF4-FFF2-40B4-BE49-F238E27FC236}">
                <a16:creationId xmlns:a16="http://schemas.microsoft.com/office/drawing/2014/main" id="{A770F26D-3C96-451E-6843-CF036A6427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626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101 (5)</a:t>
            </a:r>
          </a:p>
        </p:txBody>
      </p:sp>
      <p:sp>
        <p:nvSpPr>
          <p:cNvPr id="40" name="Text Box 36">
            <a:extLst>
              <a:ext uri="{FF2B5EF4-FFF2-40B4-BE49-F238E27FC236}">
                <a16:creationId xmlns:a16="http://schemas.microsoft.com/office/drawing/2014/main" id="{FB630F9D-C1C6-9929-083C-853F4D2C04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931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110 (6)</a:t>
            </a:r>
          </a:p>
        </p:txBody>
      </p:sp>
      <p:sp>
        <p:nvSpPr>
          <p:cNvPr id="41" name="Text Box 37">
            <a:extLst>
              <a:ext uri="{FF2B5EF4-FFF2-40B4-BE49-F238E27FC236}">
                <a16:creationId xmlns:a16="http://schemas.microsoft.com/office/drawing/2014/main" id="{3B13F08B-C8DA-449F-5727-4386F720D7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236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111 (7)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8" name="Oval 44">
            <a:extLst>
              <a:ext uri="{FF2B5EF4-FFF2-40B4-BE49-F238E27FC236}">
                <a16:creationId xmlns:a16="http://schemas.microsoft.com/office/drawing/2014/main" id="{BC1C4569-F15B-B7C6-CEBA-42ACC5C9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0487" y="41087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9" name="Oval 45">
            <a:extLst>
              <a:ext uri="{FF2B5EF4-FFF2-40B4-BE49-F238E27FC236}">
                <a16:creationId xmlns:a16="http://schemas.microsoft.com/office/drawing/2014/main" id="{4FE9865F-88E7-06D1-8BBB-0E251716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5287" y="3880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0" name="Oval 46">
            <a:extLst>
              <a:ext uri="{FF2B5EF4-FFF2-40B4-BE49-F238E27FC236}">
                <a16:creationId xmlns:a16="http://schemas.microsoft.com/office/drawing/2014/main" id="{688770DC-5127-4577-E0B4-2AACC37A1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0087" y="34229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71D178DA-CFF2-A04A-98AB-534CBA71F9B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691688" y="5834366"/>
            <a:ext cx="47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fr-FR" b="0" i="1"/>
              <a:t> (8)</a:t>
            </a:r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B94A61-372F-CECD-CD03-97E0B0DD8F69}"/>
              </a:ext>
            </a:extLst>
          </p:cNvPr>
          <p:cNvSpPr/>
          <p:nvPr/>
        </p:nvSpPr>
        <p:spPr bwMode="auto">
          <a:xfrm>
            <a:off x="8278025" y="5848042"/>
            <a:ext cx="276445" cy="692762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994083-6BBF-BD04-2BD5-4FD378BA6342}"/>
              </a:ext>
            </a:extLst>
          </p:cNvPr>
          <p:cNvSpPr/>
          <p:nvPr/>
        </p:nvSpPr>
        <p:spPr bwMode="auto">
          <a:xfrm>
            <a:off x="8554470" y="5838752"/>
            <a:ext cx="324418" cy="702052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4A148297-B6C2-E402-9057-1BFDB5ECFF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AC8E5B1B-9A03-8A9E-A59F-864DFEF01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1CD262A7-55D2-0CDA-78B6-CC0E2AEC36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43">
            <a:extLst>
              <a:ext uri="{FF2B5EF4-FFF2-40B4-BE49-F238E27FC236}">
                <a16:creationId xmlns:a16="http://schemas.microsoft.com/office/drawing/2014/main" id="{D9803A9E-F0F1-C814-0661-25EA097B6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2145" y="4843374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12" name="Oval 42">
            <a:extLst>
              <a:ext uri="{FF2B5EF4-FFF2-40B4-BE49-F238E27FC236}">
                <a16:creationId xmlns:a16="http://schemas.microsoft.com/office/drawing/2014/main" id="{D98F1E6E-C169-5085-340F-8A231EACE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578497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F5FA149-5D07-440A-947C-D49991A17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04692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9719CE2-41D0-AE29-C28B-180ED937E22D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96" b="20484"/>
          <a:stretch/>
        </p:blipFill>
        <p:spPr>
          <a:xfrm>
            <a:off x="2083085" y="2283365"/>
            <a:ext cx="5650689" cy="59862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A8CAF5A-7BA6-7C48-9F4E-67A81B973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439" y="148091"/>
            <a:ext cx="6324600" cy="20828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3CD33E9-D559-5029-FD5C-34FCB1D982B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2" b="6614"/>
          <a:stretch/>
        </p:blipFill>
        <p:spPr>
          <a:xfrm>
            <a:off x="1723944" y="3032568"/>
            <a:ext cx="5588081" cy="357896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4C427AD-699A-AF17-D9AA-00CBC8875106}"/>
              </a:ext>
            </a:extLst>
          </p:cNvPr>
          <p:cNvSpPr txBox="1"/>
          <p:nvPr/>
        </p:nvSpPr>
        <p:spPr>
          <a:xfrm>
            <a:off x="2008865" y="889669"/>
            <a:ext cx="636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rgbClr val="FF8400"/>
                </a:solidFill>
              </a:rPr>
              <a:t>V</a:t>
            </a:r>
            <a:r>
              <a:rPr lang="fr-FR" sz="1200" baseline="-25000" dirty="0" err="1">
                <a:solidFill>
                  <a:srgbClr val="FF8400"/>
                </a:solidFill>
              </a:rPr>
              <a:t>ref</a:t>
            </a:r>
            <a:r>
              <a:rPr lang="fr-FR" sz="1200" dirty="0">
                <a:solidFill>
                  <a:srgbClr val="FF8400"/>
                </a:solidFill>
              </a:rPr>
              <a:t>/2R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146AB7-B7CF-FD5B-6498-7816B4EC9F7D}"/>
              </a:ext>
            </a:extLst>
          </p:cNvPr>
          <p:cNvSpPr txBox="1"/>
          <p:nvPr/>
        </p:nvSpPr>
        <p:spPr>
          <a:xfrm>
            <a:off x="2326997" y="88860"/>
            <a:ext cx="636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rgbClr val="FF8400"/>
                </a:solidFill>
              </a:rPr>
              <a:t>V</a:t>
            </a:r>
            <a:r>
              <a:rPr lang="fr-FR" sz="1200" baseline="-25000" dirty="0" err="1">
                <a:solidFill>
                  <a:srgbClr val="FF8400"/>
                </a:solidFill>
              </a:rPr>
              <a:t>ref</a:t>
            </a:r>
            <a:r>
              <a:rPr lang="fr-FR" sz="1200" dirty="0">
                <a:solidFill>
                  <a:srgbClr val="FF8400"/>
                </a:solidFill>
              </a:rPr>
              <a:t>/2R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2DAFC5CF-C3B5-E96E-EF65-745381262177}"/>
              </a:ext>
            </a:extLst>
          </p:cNvPr>
          <p:cNvCxnSpPr/>
          <p:nvPr/>
        </p:nvCxnSpPr>
        <p:spPr bwMode="auto">
          <a:xfrm>
            <a:off x="2645129" y="457200"/>
            <a:ext cx="184630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A9101CA0-88B7-7C50-6B82-19A5825E2B2A}"/>
              </a:ext>
            </a:extLst>
          </p:cNvPr>
          <p:cNvGrpSpPr/>
          <p:nvPr/>
        </p:nvGrpSpPr>
        <p:grpSpPr>
          <a:xfrm>
            <a:off x="2288195" y="2290124"/>
            <a:ext cx="4253593" cy="493897"/>
            <a:chOff x="2049235" y="2290123"/>
            <a:chExt cx="4253593" cy="49389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E4908AB-80EB-544E-5317-48439FCB5D27}"/>
                </a:ext>
              </a:extLst>
            </p:cNvPr>
            <p:cNvSpPr/>
            <p:nvPr/>
          </p:nvSpPr>
          <p:spPr bwMode="auto">
            <a:xfrm>
              <a:off x="2049235" y="2571750"/>
              <a:ext cx="171450" cy="146957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2D2829-E9B0-1B3B-478C-A6BA7A201074}"/>
                </a:ext>
              </a:extLst>
            </p:cNvPr>
            <p:cNvSpPr/>
            <p:nvPr/>
          </p:nvSpPr>
          <p:spPr bwMode="auto">
            <a:xfrm>
              <a:off x="3804557" y="2498271"/>
              <a:ext cx="258536" cy="220436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A12595D-EEBB-B94A-3A4D-5DDD3B35C2A1}"/>
                </a:ext>
              </a:extLst>
            </p:cNvPr>
            <p:cNvSpPr/>
            <p:nvPr/>
          </p:nvSpPr>
          <p:spPr bwMode="auto">
            <a:xfrm>
              <a:off x="5910943" y="2290123"/>
              <a:ext cx="391885" cy="493897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E23C4C6-D37B-E57D-E77B-F36F3301048E}"/>
              </a:ext>
            </a:extLst>
          </p:cNvPr>
          <p:cNvSpPr/>
          <p:nvPr/>
        </p:nvSpPr>
        <p:spPr bwMode="auto">
          <a:xfrm>
            <a:off x="2963262" y="2392136"/>
            <a:ext cx="1080255" cy="39188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726B33-39F6-8DE8-3ED5-A86125879105}"/>
              </a:ext>
            </a:extLst>
          </p:cNvPr>
          <p:cNvSpPr/>
          <p:nvPr/>
        </p:nvSpPr>
        <p:spPr bwMode="auto">
          <a:xfrm>
            <a:off x="4929136" y="2326823"/>
            <a:ext cx="1220766" cy="49389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05825BE-E3AA-9578-08E2-B3EDA3421867}"/>
              </a:ext>
            </a:extLst>
          </p:cNvPr>
          <p:cNvSpPr/>
          <p:nvPr/>
        </p:nvSpPr>
        <p:spPr bwMode="auto">
          <a:xfrm>
            <a:off x="4239459" y="4471309"/>
            <a:ext cx="906236" cy="51707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DA04C3-0EE2-3E05-80E2-081C510E6A14}"/>
              </a:ext>
            </a:extLst>
          </p:cNvPr>
          <p:cNvSpPr/>
          <p:nvPr/>
        </p:nvSpPr>
        <p:spPr bwMode="auto">
          <a:xfrm>
            <a:off x="2769889" y="4563513"/>
            <a:ext cx="824593" cy="42486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9" name="Text Box 38">
            <a:extLst>
              <a:ext uri="{FF2B5EF4-FFF2-40B4-BE49-F238E27FC236}">
                <a16:creationId xmlns:a16="http://schemas.microsoft.com/office/drawing/2014/main" id="{145A637D-32B5-BE8C-1A9B-7D0D31CB3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6676" y="5348834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096D195-E705-361F-ECDD-DDCA1A3295C8}"/>
              </a:ext>
            </a:extLst>
          </p:cNvPr>
          <p:cNvSpPr/>
          <p:nvPr/>
        </p:nvSpPr>
        <p:spPr bwMode="auto">
          <a:xfrm>
            <a:off x="2083085" y="3234327"/>
            <a:ext cx="746675" cy="211889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3F8E6C4-A298-7C18-7215-791150C3A2D8}"/>
              </a:ext>
            </a:extLst>
          </p:cNvPr>
          <p:cNvSpPr/>
          <p:nvPr/>
        </p:nvSpPr>
        <p:spPr bwMode="auto">
          <a:xfrm>
            <a:off x="3296842" y="3242245"/>
            <a:ext cx="746675" cy="211889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8D60F-C1FF-4BEA-B976-D337D11866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967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4FE192E-9194-ACCB-E81D-E4619BA30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00" y="652670"/>
            <a:ext cx="6273800" cy="24384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FC80242-7CE7-8DA8-CC1F-3E493212D7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060" y="3192669"/>
            <a:ext cx="4585880" cy="336176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655179A-ABB1-09E1-558B-51B79D6FB62E}"/>
              </a:ext>
            </a:extLst>
          </p:cNvPr>
          <p:cNvSpPr/>
          <p:nvPr/>
        </p:nvSpPr>
        <p:spPr bwMode="auto">
          <a:xfrm>
            <a:off x="3526421" y="1070660"/>
            <a:ext cx="219919" cy="1620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F7053382-F3D7-5529-1CF6-763A9688D112}"/>
              </a:ext>
            </a:extLst>
          </p:cNvPr>
          <p:cNvCxnSpPr/>
          <p:nvPr/>
        </p:nvCxnSpPr>
        <p:spPr bwMode="auto">
          <a:xfrm>
            <a:off x="4319286" y="3674962"/>
            <a:ext cx="937550" cy="231494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AC335148-8242-A15A-91EC-EDCACEC1EF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1" t="17732" r="60895" b="71250"/>
          <a:stretch/>
        </p:blipFill>
        <p:spPr>
          <a:xfrm>
            <a:off x="8868138" y="2459621"/>
            <a:ext cx="1516283" cy="37038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6A09CFE3-D6B6-86EE-3BEF-148C32238114}"/>
              </a:ext>
            </a:extLst>
          </p:cNvPr>
          <p:cNvSpPr txBox="1"/>
          <p:nvPr/>
        </p:nvSpPr>
        <p:spPr>
          <a:xfrm>
            <a:off x="8838979" y="1964466"/>
            <a:ext cx="1574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r>
              <a:rPr lang="fr-FR" dirty="0" err="1"/>
              <a:t>≼V</a:t>
            </a:r>
            <a:r>
              <a:rPr lang="fr-FR" baseline="-25000" dirty="0" err="1"/>
              <a:t>out,b</a:t>
            </a:r>
            <a:r>
              <a:rPr lang="fr-FR" dirty="0" err="1"/>
              <a:t>≼V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7E21B5-FBB6-8E93-403A-144AAF7663F8}"/>
              </a:ext>
            </a:extLst>
          </p:cNvPr>
          <p:cNvSpPr/>
          <p:nvPr/>
        </p:nvSpPr>
        <p:spPr bwMode="auto">
          <a:xfrm>
            <a:off x="3526420" y="1354239"/>
            <a:ext cx="276640" cy="92597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BE4C090-364B-9CDE-8313-6CE9B2AB157D}"/>
              </a:ext>
            </a:extLst>
          </p:cNvPr>
          <p:cNvSpPr txBox="1"/>
          <p:nvPr/>
        </p:nvSpPr>
        <p:spPr>
          <a:xfrm>
            <a:off x="3465224" y="971094"/>
            <a:ext cx="7798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 err="1"/>
              <a:t>I</a:t>
            </a:r>
            <a:r>
              <a:rPr lang="fr-FR" sz="1400" baseline="-25000" dirty="0" err="1"/>
              <a:t>ref</a:t>
            </a:r>
            <a:r>
              <a:rPr lang="fr-FR" sz="1400" baseline="-25000" dirty="0"/>
              <a:t>,</a:t>
            </a:r>
          </a:p>
          <a:p>
            <a:r>
              <a:rPr lang="fr-FR" sz="1400" baseline="-25000" dirty="0"/>
              <a:t>DAC</a:t>
            </a:r>
            <a:endParaRPr lang="fr-FR" sz="14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A689BC5-F065-4036-F004-389C3CB6F7DB}"/>
              </a:ext>
            </a:extLst>
          </p:cNvPr>
          <p:cNvSpPr txBox="1"/>
          <p:nvPr/>
        </p:nvSpPr>
        <p:spPr>
          <a:xfrm>
            <a:off x="3526421" y="502061"/>
            <a:ext cx="368943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dirty="0"/>
              <a:t>I</a:t>
            </a:r>
            <a:r>
              <a:rPr lang="fr-FR" baseline="-25000" dirty="0"/>
              <a:t>a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9DF52B-2DCF-8B6F-28D9-6C198116F759}"/>
              </a:ext>
            </a:extLst>
          </p:cNvPr>
          <p:cNvSpPr/>
          <p:nvPr/>
        </p:nvSpPr>
        <p:spPr bwMode="auto">
          <a:xfrm>
            <a:off x="7278915" y="652670"/>
            <a:ext cx="1487715" cy="2634816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30356E-4763-57B5-6092-B6157ADA0F01}"/>
              </a:ext>
            </a:extLst>
          </p:cNvPr>
          <p:cNvSpPr txBox="1"/>
          <p:nvPr/>
        </p:nvSpPr>
        <p:spPr>
          <a:xfrm>
            <a:off x="7524104" y="332784"/>
            <a:ext cx="12121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Sommateur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046A44D-A7E3-4473-8034-BF7D03ED86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10069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6C04089-2C82-149B-C73D-040EC5C62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487" y="350079"/>
            <a:ext cx="5461000" cy="254000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F5A29C8-B0F9-DA6E-8581-4D0CF7C2CB54}"/>
              </a:ext>
            </a:extLst>
          </p:cNvPr>
          <p:cNvCxnSpPr/>
          <p:nvPr/>
        </p:nvCxnSpPr>
        <p:spPr bwMode="auto">
          <a:xfrm>
            <a:off x="8902861" y="1197980"/>
            <a:ext cx="0" cy="908613"/>
          </a:xfrm>
          <a:prstGeom prst="lin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5733D89-F882-9FC9-1E00-4ED6E124BBA2}"/>
              </a:ext>
            </a:extLst>
          </p:cNvPr>
          <p:cNvSpPr/>
          <p:nvPr/>
        </p:nvSpPr>
        <p:spPr bwMode="auto">
          <a:xfrm>
            <a:off x="8868137" y="1516094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187D0678-6272-C933-C1BE-F6FF27570497}"/>
              </a:ext>
            </a:extLst>
          </p:cNvPr>
          <p:cNvCxnSpPr/>
          <p:nvPr/>
        </p:nvCxnSpPr>
        <p:spPr bwMode="auto">
          <a:xfrm>
            <a:off x="7936375" y="1197979"/>
            <a:ext cx="207186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F4EC6-3AC1-23B4-E60B-CB7AAE0759D2}"/>
              </a:ext>
            </a:extLst>
          </p:cNvPr>
          <p:cNvSpPr/>
          <p:nvPr/>
        </p:nvSpPr>
        <p:spPr bwMode="auto">
          <a:xfrm rot="5400000">
            <a:off x="9444167" y="1061788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A05F01-2087-E1F6-5754-9A2B6DC6777C}"/>
              </a:ext>
            </a:extLst>
          </p:cNvPr>
          <p:cNvSpPr/>
          <p:nvPr/>
        </p:nvSpPr>
        <p:spPr bwMode="auto">
          <a:xfrm rot="5400000">
            <a:off x="8292108" y="1061788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6CC77D2-5B0A-AF33-A5E4-F96890836E4C}"/>
              </a:ext>
            </a:extLst>
          </p:cNvPr>
          <p:cNvSpPr txBox="1"/>
          <p:nvPr/>
        </p:nvSpPr>
        <p:spPr>
          <a:xfrm>
            <a:off x="8144719" y="706056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</a:t>
            </a:r>
            <a:r>
              <a:rPr lang="fr-FR" baseline="-25000" dirty="0"/>
              <a:t>1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09F6D5A-2342-0207-62E2-CC8C84133C06}"/>
              </a:ext>
            </a:extLst>
          </p:cNvPr>
          <p:cNvSpPr txBox="1"/>
          <p:nvPr/>
        </p:nvSpPr>
        <p:spPr>
          <a:xfrm>
            <a:off x="9278355" y="708950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</a:t>
            </a:r>
            <a:r>
              <a:rPr lang="fr-FR" baseline="-25000" dirty="0"/>
              <a:t>1</a:t>
            </a:r>
            <a:endParaRPr lang="fr-FR" dirty="0"/>
          </a:p>
        </p:txBody>
      </p:sp>
      <p:cxnSp>
        <p:nvCxnSpPr>
          <p:cNvPr id="16" name="Connecteur en angle 15">
            <a:extLst>
              <a:ext uri="{FF2B5EF4-FFF2-40B4-BE49-F238E27FC236}">
                <a16:creationId xmlns:a16="http://schemas.microsoft.com/office/drawing/2014/main" id="{142EFF15-E3CA-1624-042B-9DE4B8784BA6}"/>
              </a:ext>
            </a:extLst>
          </p:cNvPr>
          <p:cNvCxnSpPr/>
          <p:nvPr/>
        </p:nvCxnSpPr>
        <p:spPr bwMode="auto">
          <a:xfrm>
            <a:off x="2932390" y="857525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83FB6671-09D1-98E5-F6B0-E2EA18D3EDEA}"/>
              </a:ext>
            </a:extLst>
          </p:cNvPr>
          <p:cNvSpPr txBox="1"/>
          <p:nvPr/>
        </p:nvSpPr>
        <p:spPr>
          <a:xfrm>
            <a:off x="2858900" y="85173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5EC39B7-E8A3-6A4E-34DE-577BF8351E86}"/>
              </a:ext>
            </a:extLst>
          </p:cNvPr>
          <p:cNvSpPr txBox="1"/>
          <p:nvPr/>
        </p:nvSpPr>
        <p:spPr>
          <a:xfrm>
            <a:off x="8956710" y="1450802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7A3E948A-9CBB-93AC-68EA-AFB52E53F4DF}"/>
              </a:ext>
            </a:extLst>
          </p:cNvPr>
          <p:cNvSpPr/>
          <p:nvPr/>
        </p:nvSpPr>
        <p:spPr bwMode="auto">
          <a:xfrm>
            <a:off x="7836166" y="1519870"/>
            <a:ext cx="200418" cy="200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143C37A5-3B34-7DAF-B313-A24F160A0E60}"/>
              </a:ext>
            </a:extLst>
          </p:cNvPr>
          <p:cNvSpPr/>
          <p:nvPr/>
        </p:nvSpPr>
        <p:spPr bwMode="auto">
          <a:xfrm>
            <a:off x="9896689" y="1519870"/>
            <a:ext cx="200418" cy="200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678A1550-A9BF-C5A3-8635-E6C98F6E2F9B}"/>
              </a:ext>
            </a:extLst>
          </p:cNvPr>
          <p:cNvCxnSpPr/>
          <p:nvPr/>
        </p:nvCxnSpPr>
        <p:spPr bwMode="auto">
          <a:xfrm>
            <a:off x="7936375" y="1190292"/>
            <a:ext cx="0" cy="9163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36CECC0-ED3F-BCFD-9A14-4921BE986175}"/>
              </a:ext>
            </a:extLst>
          </p:cNvPr>
          <p:cNvCxnSpPr/>
          <p:nvPr/>
        </p:nvCxnSpPr>
        <p:spPr bwMode="auto">
          <a:xfrm>
            <a:off x="10004513" y="1190292"/>
            <a:ext cx="0" cy="9163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B729C88-1435-2A04-4675-FA4BC7198CBA}"/>
              </a:ext>
            </a:extLst>
          </p:cNvPr>
          <p:cNvCxnSpPr/>
          <p:nvPr/>
        </p:nvCxnSpPr>
        <p:spPr bwMode="auto">
          <a:xfrm>
            <a:off x="7925030" y="2106592"/>
            <a:ext cx="207186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444D49B5-31D2-ED92-1A95-60FBE8214A40}"/>
              </a:ext>
            </a:extLst>
          </p:cNvPr>
          <p:cNvCxnSpPr/>
          <p:nvPr/>
        </p:nvCxnSpPr>
        <p:spPr bwMode="auto">
          <a:xfrm>
            <a:off x="8902861" y="2106593"/>
            <a:ext cx="0" cy="24306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BC481EF7-25D5-7A43-CCD4-1718294FE488}"/>
              </a:ext>
            </a:extLst>
          </p:cNvPr>
          <p:cNvCxnSpPr/>
          <p:nvPr/>
        </p:nvCxnSpPr>
        <p:spPr bwMode="auto">
          <a:xfrm>
            <a:off x="8775539" y="2349661"/>
            <a:ext cx="248856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84590297-9B30-D633-CBF4-9B74D2F00F59}"/>
              </a:ext>
            </a:extLst>
          </p:cNvPr>
          <p:cNvSpPr txBox="1"/>
          <p:nvPr/>
        </p:nvSpPr>
        <p:spPr>
          <a:xfrm>
            <a:off x="7519349" y="1232252"/>
            <a:ext cx="4459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in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F35AE58-1EF8-813A-EADB-B402EDDEA27D}"/>
              </a:ext>
            </a:extLst>
          </p:cNvPr>
          <p:cNvSpPr txBox="1"/>
          <p:nvPr/>
        </p:nvSpPr>
        <p:spPr>
          <a:xfrm>
            <a:off x="10039009" y="1233699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out</a:t>
            </a:r>
            <a:endParaRPr lang="fr-FR" dirty="0"/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E15245AC-6E88-59B0-A3A3-CCBE286274C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9"/>
          <a:stretch/>
        </p:blipFill>
        <p:spPr>
          <a:xfrm>
            <a:off x="1740091" y="3187628"/>
            <a:ext cx="5180100" cy="293361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1413A88-24E9-CE92-AEAF-1B94A8FE0B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647" y="3276384"/>
            <a:ext cx="3699218" cy="2756101"/>
          </a:xfrm>
          <a:prstGeom prst="rect">
            <a:avLst/>
          </a:prstGeom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D542DE9F-0F33-E41B-E138-154E6B681E73}"/>
              </a:ext>
            </a:extLst>
          </p:cNvPr>
          <p:cNvCxnSpPr/>
          <p:nvPr/>
        </p:nvCxnSpPr>
        <p:spPr bwMode="auto">
          <a:xfrm>
            <a:off x="1924050" y="5249637"/>
            <a:ext cx="934850" cy="44087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Forme libre 20">
            <a:extLst>
              <a:ext uri="{FF2B5EF4-FFF2-40B4-BE49-F238E27FC236}">
                <a16:creationId xmlns:a16="http://schemas.microsoft.com/office/drawing/2014/main" id="{6CF09481-E5E5-CABD-9F0E-586743BC82BE}"/>
              </a:ext>
            </a:extLst>
          </p:cNvPr>
          <p:cNvSpPr/>
          <p:nvPr/>
        </p:nvSpPr>
        <p:spPr bwMode="auto">
          <a:xfrm>
            <a:off x="2030186" y="3551465"/>
            <a:ext cx="4352576" cy="2816679"/>
          </a:xfrm>
          <a:custGeom>
            <a:avLst/>
            <a:gdLst>
              <a:gd name="connsiteX0" fmla="*/ 0 w 4352576"/>
              <a:gd name="connsiteY0" fmla="*/ 2351315 h 2816679"/>
              <a:gd name="connsiteX1" fmla="*/ 32657 w 4352576"/>
              <a:gd name="connsiteY1" fmla="*/ 2400300 h 2816679"/>
              <a:gd name="connsiteX2" fmla="*/ 48985 w 4352576"/>
              <a:gd name="connsiteY2" fmla="*/ 2432957 h 2816679"/>
              <a:gd name="connsiteX3" fmla="*/ 97971 w 4352576"/>
              <a:gd name="connsiteY3" fmla="*/ 2490107 h 2816679"/>
              <a:gd name="connsiteX4" fmla="*/ 122464 w 4352576"/>
              <a:gd name="connsiteY4" fmla="*/ 2522765 h 2816679"/>
              <a:gd name="connsiteX5" fmla="*/ 204107 w 4352576"/>
              <a:gd name="connsiteY5" fmla="*/ 2612572 h 2816679"/>
              <a:gd name="connsiteX6" fmla="*/ 277585 w 4352576"/>
              <a:gd name="connsiteY6" fmla="*/ 2669722 h 2816679"/>
              <a:gd name="connsiteX7" fmla="*/ 302078 w 4352576"/>
              <a:gd name="connsiteY7" fmla="*/ 2686050 h 2816679"/>
              <a:gd name="connsiteX8" fmla="*/ 400050 w 4352576"/>
              <a:gd name="connsiteY8" fmla="*/ 2735036 h 2816679"/>
              <a:gd name="connsiteX9" fmla="*/ 718457 w 4352576"/>
              <a:gd name="connsiteY9" fmla="*/ 2792186 h 2816679"/>
              <a:gd name="connsiteX10" fmla="*/ 1045028 w 4352576"/>
              <a:gd name="connsiteY10" fmla="*/ 2800350 h 2816679"/>
              <a:gd name="connsiteX11" fmla="*/ 1673678 w 4352576"/>
              <a:gd name="connsiteY11" fmla="*/ 2816679 h 2816679"/>
              <a:gd name="connsiteX12" fmla="*/ 2857500 w 4352576"/>
              <a:gd name="connsiteY12" fmla="*/ 2800350 h 2816679"/>
              <a:gd name="connsiteX13" fmla="*/ 3159578 w 4352576"/>
              <a:gd name="connsiteY13" fmla="*/ 2775857 h 2816679"/>
              <a:gd name="connsiteX14" fmla="*/ 3608614 w 4352576"/>
              <a:gd name="connsiteY14" fmla="*/ 2686050 h 2816679"/>
              <a:gd name="connsiteX15" fmla="*/ 3869871 w 4352576"/>
              <a:gd name="connsiteY15" fmla="*/ 2579915 h 2816679"/>
              <a:gd name="connsiteX16" fmla="*/ 4098471 w 4352576"/>
              <a:gd name="connsiteY16" fmla="*/ 2375807 h 2816679"/>
              <a:gd name="connsiteX17" fmla="*/ 4180114 w 4352576"/>
              <a:gd name="connsiteY17" fmla="*/ 2237015 h 2816679"/>
              <a:gd name="connsiteX18" fmla="*/ 4229100 w 4352576"/>
              <a:gd name="connsiteY18" fmla="*/ 2147207 h 2816679"/>
              <a:gd name="connsiteX19" fmla="*/ 4302578 w 4352576"/>
              <a:gd name="connsiteY19" fmla="*/ 1910443 h 2816679"/>
              <a:gd name="connsiteX20" fmla="*/ 4318907 w 4352576"/>
              <a:gd name="connsiteY20" fmla="*/ 1820636 h 2816679"/>
              <a:gd name="connsiteX21" fmla="*/ 4343400 w 4352576"/>
              <a:gd name="connsiteY21" fmla="*/ 1567543 h 2816679"/>
              <a:gd name="connsiteX22" fmla="*/ 4343400 w 4352576"/>
              <a:gd name="connsiteY22" fmla="*/ 922565 h 2816679"/>
              <a:gd name="connsiteX23" fmla="*/ 4327071 w 4352576"/>
              <a:gd name="connsiteY23" fmla="*/ 620486 h 2816679"/>
              <a:gd name="connsiteX24" fmla="*/ 4318907 w 4352576"/>
              <a:gd name="connsiteY24" fmla="*/ 555172 h 2816679"/>
              <a:gd name="connsiteX25" fmla="*/ 4302578 w 4352576"/>
              <a:gd name="connsiteY25" fmla="*/ 489857 h 2816679"/>
              <a:gd name="connsiteX26" fmla="*/ 4261757 w 4352576"/>
              <a:gd name="connsiteY26" fmla="*/ 367393 h 2816679"/>
              <a:gd name="connsiteX27" fmla="*/ 4237264 w 4352576"/>
              <a:gd name="connsiteY27" fmla="*/ 326572 h 2816679"/>
              <a:gd name="connsiteX28" fmla="*/ 4229100 w 4352576"/>
              <a:gd name="connsiteY28" fmla="*/ 293915 h 2816679"/>
              <a:gd name="connsiteX29" fmla="*/ 4220935 w 4352576"/>
              <a:gd name="connsiteY29" fmla="*/ 269422 h 2816679"/>
              <a:gd name="connsiteX30" fmla="*/ 4204607 w 4352576"/>
              <a:gd name="connsiteY30" fmla="*/ 212272 h 2816679"/>
              <a:gd name="connsiteX31" fmla="*/ 4196443 w 4352576"/>
              <a:gd name="connsiteY31" fmla="*/ 114300 h 2816679"/>
              <a:gd name="connsiteX32" fmla="*/ 4188278 w 4352576"/>
              <a:gd name="connsiteY32" fmla="*/ 89807 h 2816679"/>
              <a:gd name="connsiteX33" fmla="*/ 4188278 w 4352576"/>
              <a:gd name="connsiteY33" fmla="*/ 0 h 2816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352576" h="2816679">
                <a:moveTo>
                  <a:pt x="0" y="2351315"/>
                </a:moveTo>
                <a:cubicBezTo>
                  <a:pt x="10886" y="2367643"/>
                  <a:pt x="22560" y="2383472"/>
                  <a:pt x="32657" y="2400300"/>
                </a:cubicBezTo>
                <a:cubicBezTo>
                  <a:pt x="38919" y="2410736"/>
                  <a:pt x="42535" y="2422636"/>
                  <a:pt x="48985" y="2432957"/>
                </a:cubicBezTo>
                <a:cubicBezTo>
                  <a:pt x="76537" y="2477041"/>
                  <a:pt x="67138" y="2454136"/>
                  <a:pt x="97971" y="2490107"/>
                </a:cubicBezTo>
                <a:cubicBezTo>
                  <a:pt x="106827" y="2500438"/>
                  <a:pt x="113753" y="2512311"/>
                  <a:pt x="122464" y="2522765"/>
                </a:cubicBezTo>
                <a:cubicBezTo>
                  <a:pt x="125934" y="2526929"/>
                  <a:pt x="183617" y="2595497"/>
                  <a:pt x="204107" y="2612572"/>
                </a:cubicBezTo>
                <a:cubicBezTo>
                  <a:pt x="227944" y="2632436"/>
                  <a:pt x="252762" y="2651105"/>
                  <a:pt x="277585" y="2669722"/>
                </a:cubicBezTo>
                <a:cubicBezTo>
                  <a:pt x="285435" y="2675609"/>
                  <a:pt x="293420" y="2681433"/>
                  <a:pt x="302078" y="2686050"/>
                </a:cubicBezTo>
                <a:cubicBezTo>
                  <a:pt x="334295" y="2703232"/>
                  <a:pt x="364825" y="2725429"/>
                  <a:pt x="400050" y="2735036"/>
                </a:cubicBezTo>
                <a:cubicBezTo>
                  <a:pt x="527737" y="2769860"/>
                  <a:pt x="549390" y="2779755"/>
                  <a:pt x="718457" y="2792186"/>
                </a:cubicBezTo>
                <a:cubicBezTo>
                  <a:pt x="827055" y="2800171"/>
                  <a:pt x="936166" y="2797847"/>
                  <a:pt x="1045028" y="2800350"/>
                </a:cubicBezTo>
                <a:cubicBezTo>
                  <a:pt x="1587392" y="2812818"/>
                  <a:pt x="1251737" y="2802615"/>
                  <a:pt x="1673678" y="2816679"/>
                </a:cubicBezTo>
                <a:lnTo>
                  <a:pt x="2857500" y="2800350"/>
                </a:lnTo>
                <a:cubicBezTo>
                  <a:pt x="2958485" y="2797576"/>
                  <a:pt x="3059705" y="2791055"/>
                  <a:pt x="3159578" y="2775857"/>
                </a:cubicBezTo>
                <a:cubicBezTo>
                  <a:pt x="3310484" y="2752893"/>
                  <a:pt x="3608614" y="2686050"/>
                  <a:pt x="3608614" y="2686050"/>
                </a:cubicBezTo>
                <a:cubicBezTo>
                  <a:pt x="3695700" y="2650672"/>
                  <a:pt x="3796471" y="2638635"/>
                  <a:pt x="3869871" y="2579915"/>
                </a:cubicBezTo>
                <a:cubicBezTo>
                  <a:pt x="3919265" y="2540400"/>
                  <a:pt x="4062695" y="2433047"/>
                  <a:pt x="4098471" y="2375807"/>
                </a:cubicBezTo>
                <a:cubicBezTo>
                  <a:pt x="4139119" y="2310772"/>
                  <a:pt x="4143221" y="2306703"/>
                  <a:pt x="4180114" y="2237015"/>
                </a:cubicBezTo>
                <a:cubicBezTo>
                  <a:pt x="4227744" y="2147047"/>
                  <a:pt x="4195002" y="2198353"/>
                  <a:pt x="4229100" y="2147207"/>
                </a:cubicBezTo>
                <a:cubicBezTo>
                  <a:pt x="4254852" y="2069951"/>
                  <a:pt x="4283515" y="1989870"/>
                  <a:pt x="4302578" y="1910443"/>
                </a:cubicBezTo>
                <a:cubicBezTo>
                  <a:pt x="4309679" y="1880857"/>
                  <a:pt x="4314750" y="1850777"/>
                  <a:pt x="4318907" y="1820636"/>
                </a:cubicBezTo>
                <a:cubicBezTo>
                  <a:pt x="4332989" y="1718540"/>
                  <a:pt x="4335892" y="1665135"/>
                  <a:pt x="4343400" y="1567543"/>
                </a:cubicBezTo>
                <a:cubicBezTo>
                  <a:pt x="4354513" y="1256355"/>
                  <a:pt x="4356709" y="1312963"/>
                  <a:pt x="4343400" y="922565"/>
                </a:cubicBezTo>
                <a:cubicBezTo>
                  <a:pt x="4339964" y="821784"/>
                  <a:pt x="4339578" y="720547"/>
                  <a:pt x="4327071" y="620486"/>
                </a:cubicBezTo>
                <a:cubicBezTo>
                  <a:pt x="4324350" y="598715"/>
                  <a:pt x="4322950" y="576737"/>
                  <a:pt x="4318907" y="555172"/>
                </a:cubicBezTo>
                <a:cubicBezTo>
                  <a:pt x="4314771" y="533115"/>
                  <a:pt x="4308584" y="511480"/>
                  <a:pt x="4302578" y="489857"/>
                </a:cubicBezTo>
                <a:cubicBezTo>
                  <a:pt x="4294947" y="462385"/>
                  <a:pt x="4277767" y="399413"/>
                  <a:pt x="4261757" y="367393"/>
                </a:cubicBezTo>
                <a:cubicBezTo>
                  <a:pt x="4254660" y="353200"/>
                  <a:pt x="4245428" y="340179"/>
                  <a:pt x="4237264" y="326572"/>
                </a:cubicBezTo>
                <a:cubicBezTo>
                  <a:pt x="4234543" y="315686"/>
                  <a:pt x="4232183" y="304704"/>
                  <a:pt x="4229100" y="293915"/>
                </a:cubicBezTo>
                <a:cubicBezTo>
                  <a:pt x="4226736" y="285640"/>
                  <a:pt x="4223408" y="277665"/>
                  <a:pt x="4220935" y="269422"/>
                </a:cubicBezTo>
                <a:cubicBezTo>
                  <a:pt x="4215242" y="250445"/>
                  <a:pt x="4210050" y="231322"/>
                  <a:pt x="4204607" y="212272"/>
                </a:cubicBezTo>
                <a:cubicBezTo>
                  <a:pt x="4201886" y="179615"/>
                  <a:pt x="4200774" y="146783"/>
                  <a:pt x="4196443" y="114300"/>
                </a:cubicBezTo>
                <a:cubicBezTo>
                  <a:pt x="4195306" y="105769"/>
                  <a:pt x="4188891" y="98391"/>
                  <a:pt x="4188278" y="89807"/>
                </a:cubicBezTo>
                <a:cubicBezTo>
                  <a:pt x="4186145" y="59947"/>
                  <a:pt x="4188278" y="29936"/>
                  <a:pt x="4188278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C49A2327-BE1B-5F65-AE45-21DBD05C1BC5}"/>
              </a:ext>
            </a:extLst>
          </p:cNvPr>
          <p:cNvCxnSpPr/>
          <p:nvPr/>
        </p:nvCxnSpPr>
        <p:spPr bwMode="auto">
          <a:xfrm>
            <a:off x="3294743" y="1450803"/>
            <a:ext cx="0" cy="1248855"/>
          </a:xfrm>
          <a:prstGeom prst="straightConnector1">
            <a:avLst/>
          </a:prstGeom>
          <a:ln w="28575">
            <a:solidFill>
              <a:srgbClr val="0033CC"/>
            </a:solidFill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BF0F3D00-4B55-FC14-82E2-BB0328591CEF}"/>
              </a:ext>
            </a:extLst>
          </p:cNvPr>
          <p:cNvSpPr txBox="1"/>
          <p:nvPr/>
        </p:nvSpPr>
        <p:spPr>
          <a:xfrm>
            <a:off x="2858901" y="1736675"/>
            <a:ext cx="498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0033CC"/>
                </a:solidFill>
              </a:rPr>
              <a:t>U</a:t>
            </a:r>
            <a:r>
              <a:rPr lang="fr-FR" baseline="-25000" dirty="0" err="1">
                <a:solidFill>
                  <a:srgbClr val="0033CC"/>
                </a:solidFill>
              </a:rPr>
              <a:t>réf</a:t>
            </a:r>
            <a:endParaRPr lang="fr-FR" dirty="0">
              <a:solidFill>
                <a:srgbClr val="0033CC"/>
              </a:solidFill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C06EE98-9258-5832-B196-7B4990EB52D3}"/>
              </a:ext>
            </a:extLst>
          </p:cNvPr>
          <p:cNvCxnSpPr>
            <a:cxnSpLocks/>
          </p:cNvCxnSpPr>
          <p:nvPr/>
        </p:nvCxnSpPr>
        <p:spPr bwMode="auto">
          <a:xfrm>
            <a:off x="8793617" y="1263842"/>
            <a:ext cx="0" cy="818018"/>
          </a:xfrm>
          <a:prstGeom prst="straightConnector1">
            <a:avLst/>
          </a:prstGeom>
          <a:ln w="28575">
            <a:solidFill>
              <a:srgbClr val="0033CC"/>
            </a:solidFill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9E367C05-03A7-6C5C-D3F8-4F880EC03BE0}"/>
              </a:ext>
            </a:extLst>
          </p:cNvPr>
          <p:cNvSpPr txBox="1"/>
          <p:nvPr/>
        </p:nvSpPr>
        <p:spPr>
          <a:xfrm>
            <a:off x="8278861" y="1483244"/>
            <a:ext cx="498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0033CC"/>
                </a:solidFill>
              </a:rPr>
              <a:t>U</a:t>
            </a:r>
            <a:r>
              <a:rPr lang="fr-FR" baseline="-25000" dirty="0" err="1">
                <a:solidFill>
                  <a:srgbClr val="0033CC"/>
                </a:solidFill>
              </a:rPr>
              <a:t>réf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19184F-AF80-C132-6792-23D9FB1422C2}"/>
              </a:ext>
            </a:extLst>
          </p:cNvPr>
          <p:cNvSpPr/>
          <p:nvPr/>
        </p:nvSpPr>
        <p:spPr bwMode="auto">
          <a:xfrm>
            <a:off x="2494006" y="5529650"/>
            <a:ext cx="364895" cy="591589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78B2EE8-A76A-75EE-C4E1-E1984CD91E65}"/>
              </a:ext>
            </a:extLst>
          </p:cNvPr>
          <p:cNvSpPr txBox="1"/>
          <p:nvPr/>
        </p:nvSpPr>
        <p:spPr>
          <a:xfrm>
            <a:off x="2937871" y="5906137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err="1"/>
              <a:t>Z</a:t>
            </a:r>
            <a:r>
              <a:rPr lang="fr-FR" baseline="-25000" dirty="0" err="1"/>
              <a:t>c</a:t>
            </a:r>
            <a:endParaRPr lang="fr-FR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AFA543C6-9658-4A1D-83F9-C4FD42534B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3444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" grpId="0" animBg="1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3B0D27C-F569-89F3-8B71-5EA59102E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313" y="80667"/>
            <a:ext cx="5524500" cy="30226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2644FAF-DEF0-E654-2491-DE4F6D664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5" y="3145228"/>
            <a:ext cx="4412095" cy="3467301"/>
          </a:xfrm>
          <a:prstGeom prst="rect">
            <a:avLst/>
          </a:prstGeom>
        </p:spPr>
      </p:pic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A948F20-0D29-E74E-1A11-101AD914269E}"/>
              </a:ext>
            </a:extLst>
          </p:cNvPr>
          <p:cNvCxnSpPr/>
          <p:nvPr/>
        </p:nvCxnSpPr>
        <p:spPr bwMode="auto">
          <a:xfrm>
            <a:off x="8902861" y="1197980"/>
            <a:ext cx="0" cy="908613"/>
          </a:xfrm>
          <a:prstGeom prst="lin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45B3B086-0711-7858-7B5F-CA428F92CB8F}"/>
              </a:ext>
            </a:extLst>
          </p:cNvPr>
          <p:cNvSpPr/>
          <p:nvPr/>
        </p:nvSpPr>
        <p:spPr bwMode="auto">
          <a:xfrm>
            <a:off x="8868137" y="1516094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B4E2761-434B-E4A4-2950-B4CEF3E67C3E}"/>
              </a:ext>
            </a:extLst>
          </p:cNvPr>
          <p:cNvCxnSpPr/>
          <p:nvPr/>
        </p:nvCxnSpPr>
        <p:spPr bwMode="auto">
          <a:xfrm>
            <a:off x="7936375" y="1197979"/>
            <a:ext cx="207186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565E92F-AC84-00BB-761B-41E235FA237B}"/>
              </a:ext>
            </a:extLst>
          </p:cNvPr>
          <p:cNvSpPr/>
          <p:nvPr/>
        </p:nvSpPr>
        <p:spPr bwMode="auto">
          <a:xfrm rot="5400000">
            <a:off x="9444167" y="1061788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8C98BC-BBC3-CF54-049B-A6DF14DC7606}"/>
              </a:ext>
            </a:extLst>
          </p:cNvPr>
          <p:cNvSpPr/>
          <p:nvPr/>
        </p:nvSpPr>
        <p:spPr bwMode="auto">
          <a:xfrm rot="5400000">
            <a:off x="8292108" y="1061788"/>
            <a:ext cx="69448" cy="27238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C4FE948-89AE-D174-D222-21EC7A1D4401}"/>
              </a:ext>
            </a:extLst>
          </p:cNvPr>
          <p:cNvSpPr txBox="1"/>
          <p:nvPr/>
        </p:nvSpPr>
        <p:spPr>
          <a:xfrm>
            <a:off x="8144719" y="706056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</a:t>
            </a:r>
            <a:r>
              <a:rPr lang="fr-FR" baseline="-25000" dirty="0"/>
              <a:t>1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50EBBE4-0B7A-8563-8A57-CAB1141DBA95}"/>
              </a:ext>
            </a:extLst>
          </p:cNvPr>
          <p:cNvSpPr txBox="1"/>
          <p:nvPr/>
        </p:nvSpPr>
        <p:spPr>
          <a:xfrm>
            <a:off x="9278355" y="708950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</a:t>
            </a:r>
            <a:r>
              <a:rPr lang="fr-FR" baseline="-25000" dirty="0"/>
              <a:t>1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4BB1D0B-98AD-84F1-E11A-1237496746FD}"/>
              </a:ext>
            </a:extLst>
          </p:cNvPr>
          <p:cNvSpPr txBox="1"/>
          <p:nvPr/>
        </p:nvSpPr>
        <p:spPr>
          <a:xfrm>
            <a:off x="8956710" y="1450802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B5289EB-155E-9313-6B22-C694EA3016D4}"/>
              </a:ext>
            </a:extLst>
          </p:cNvPr>
          <p:cNvSpPr/>
          <p:nvPr/>
        </p:nvSpPr>
        <p:spPr bwMode="auto">
          <a:xfrm>
            <a:off x="7836166" y="1519870"/>
            <a:ext cx="200418" cy="200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1C036387-AFCD-237D-9FB7-E9388C1AF5FF}"/>
              </a:ext>
            </a:extLst>
          </p:cNvPr>
          <p:cNvSpPr/>
          <p:nvPr/>
        </p:nvSpPr>
        <p:spPr bwMode="auto">
          <a:xfrm>
            <a:off x="9896689" y="1519870"/>
            <a:ext cx="200418" cy="200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7D228B3C-B15A-CB5D-A17E-0E364D1FC666}"/>
              </a:ext>
            </a:extLst>
          </p:cNvPr>
          <p:cNvCxnSpPr/>
          <p:nvPr/>
        </p:nvCxnSpPr>
        <p:spPr bwMode="auto">
          <a:xfrm>
            <a:off x="7936375" y="1190292"/>
            <a:ext cx="0" cy="9163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366BC-1813-A921-3A64-96C66DE650FC}"/>
              </a:ext>
            </a:extLst>
          </p:cNvPr>
          <p:cNvCxnSpPr/>
          <p:nvPr/>
        </p:nvCxnSpPr>
        <p:spPr bwMode="auto">
          <a:xfrm>
            <a:off x="10004513" y="1190292"/>
            <a:ext cx="0" cy="9163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F540E97E-65B5-697F-6B72-770DE334BE51}"/>
              </a:ext>
            </a:extLst>
          </p:cNvPr>
          <p:cNvCxnSpPr/>
          <p:nvPr/>
        </p:nvCxnSpPr>
        <p:spPr bwMode="auto">
          <a:xfrm>
            <a:off x="7925030" y="2106592"/>
            <a:ext cx="207186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481EF07E-823E-68EC-A977-2A430B867E9D}"/>
              </a:ext>
            </a:extLst>
          </p:cNvPr>
          <p:cNvCxnSpPr/>
          <p:nvPr/>
        </p:nvCxnSpPr>
        <p:spPr bwMode="auto">
          <a:xfrm>
            <a:off x="8902861" y="2106593"/>
            <a:ext cx="0" cy="24306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10CD322C-F42E-E479-F7D2-A79552819CC8}"/>
              </a:ext>
            </a:extLst>
          </p:cNvPr>
          <p:cNvCxnSpPr/>
          <p:nvPr/>
        </p:nvCxnSpPr>
        <p:spPr bwMode="auto">
          <a:xfrm>
            <a:off x="8775539" y="2349661"/>
            <a:ext cx="248856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064DE579-2C8A-6D4A-7BB8-4F5E7731DD99}"/>
              </a:ext>
            </a:extLst>
          </p:cNvPr>
          <p:cNvSpPr txBox="1"/>
          <p:nvPr/>
        </p:nvSpPr>
        <p:spPr>
          <a:xfrm>
            <a:off x="7519349" y="1232252"/>
            <a:ext cx="4459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in</a:t>
            </a:r>
            <a:endParaRPr lang="fr-FR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0B3BE75-6D50-D841-06D2-BB38A08D6241}"/>
              </a:ext>
            </a:extLst>
          </p:cNvPr>
          <p:cNvSpPr txBox="1"/>
          <p:nvPr/>
        </p:nvSpPr>
        <p:spPr>
          <a:xfrm>
            <a:off x="10039009" y="1233699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out</a:t>
            </a:r>
            <a:endParaRPr lang="fr-F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6B9046-3E9E-4AF9-9593-8EBAF9582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9420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E9E93F0-89EF-DD1A-1AF1-E06153416E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47"/>
          <a:stretch/>
        </p:blipFill>
        <p:spPr>
          <a:xfrm>
            <a:off x="5753614" y="3762992"/>
            <a:ext cx="4914386" cy="2626592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9A4D000B-FEED-3350-972C-94AD9FE0B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950" y="413656"/>
            <a:ext cx="6642100" cy="28575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07571E-ABC6-0249-E42C-D5243E3D2E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0" b="62963"/>
          <a:stretch/>
        </p:blipFill>
        <p:spPr>
          <a:xfrm>
            <a:off x="1487056" y="3903350"/>
            <a:ext cx="4185912" cy="2486234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CC1CFE9C-ED30-2B96-81E5-9A5D48632D5D}"/>
              </a:ext>
            </a:extLst>
          </p:cNvPr>
          <p:cNvCxnSpPr/>
          <p:nvPr/>
        </p:nvCxnSpPr>
        <p:spPr bwMode="auto">
          <a:xfrm>
            <a:off x="4514850" y="1639206"/>
            <a:ext cx="0" cy="13335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DCBC3BFE-D478-71D7-9BEB-0F477C4DBA58}"/>
              </a:ext>
            </a:extLst>
          </p:cNvPr>
          <p:cNvSpPr txBox="1"/>
          <p:nvPr/>
        </p:nvSpPr>
        <p:spPr>
          <a:xfrm>
            <a:off x="3977524" y="2198006"/>
            <a:ext cx="5373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Ref</a:t>
            </a:r>
            <a:endParaRPr lang="fr-FR" dirty="0"/>
          </a:p>
        </p:txBody>
      </p:sp>
      <p:sp>
        <p:nvSpPr>
          <p:cNvPr id="3" name="Forme libre 2">
            <a:extLst>
              <a:ext uri="{FF2B5EF4-FFF2-40B4-BE49-F238E27FC236}">
                <a16:creationId xmlns:a16="http://schemas.microsoft.com/office/drawing/2014/main" id="{1EBC254E-A08A-C1CF-4E18-1AFBDA884806}"/>
              </a:ext>
            </a:extLst>
          </p:cNvPr>
          <p:cNvSpPr/>
          <p:nvPr/>
        </p:nvSpPr>
        <p:spPr bwMode="auto">
          <a:xfrm>
            <a:off x="2387600" y="370115"/>
            <a:ext cx="2423886" cy="3127829"/>
          </a:xfrm>
          <a:custGeom>
            <a:avLst/>
            <a:gdLst>
              <a:gd name="connsiteX0" fmla="*/ 2423886 w 2423886"/>
              <a:gd name="connsiteY0" fmla="*/ 0 h 3127829"/>
              <a:gd name="connsiteX1" fmla="*/ 2423886 w 2423886"/>
              <a:gd name="connsiteY1" fmla="*/ 638629 h 3127829"/>
              <a:gd name="connsiteX2" fmla="*/ 2184400 w 2423886"/>
              <a:gd name="connsiteY2" fmla="*/ 638629 h 3127829"/>
              <a:gd name="connsiteX3" fmla="*/ 2184400 w 2423886"/>
              <a:gd name="connsiteY3" fmla="*/ 3127829 h 3127829"/>
              <a:gd name="connsiteX4" fmla="*/ 1937657 w 2423886"/>
              <a:gd name="connsiteY4" fmla="*/ 3127829 h 3127829"/>
              <a:gd name="connsiteX5" fmla="*/ 79829 w 2423886"/>
              <a:gd name="connsiteY5" fmla="*/ 3127829 h 3127829"/>
              <a:gd name="connsiteX6" fmla="*/ 79829 w 2423886"/>
              <a:gd name="connsiteY6" fmla="*/ 14514 h 3127829"/>
              <a:gd name="connsiteX7" fmla="*/ 0 w 2423886"/>
              <a:gd name="connsiteY7" fmla="*/ 14514 h 3127829"/>
              <a:gd name="connsiteX8" fmla="*/ 2423886 w 2423886"/>
              <a:gd name="connsiteY8" fmla="*/ 0 h 312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3886" h="3127829">
                <a:moveTo>
                  <a:pt x="2423886" y="0"/>
                </a:moveTo>
                <a:lnTo>
                  <a:pt x="2423886" y="638629"/>
                </a:lnTo>
                <a:lnTo>
                  <a:pt x="2184400" y="638629"/>
                </a:lnTo>
                <a:lnTo>
                  <a:pt x="2184400" y="3127829"/>
                </a:lnTo>
                <a:lnTo>
                  <a:pt x="1937657" y="3127829"/>
                </a:lnTo>
                <a:lnTo>
                  <a:pt x="79829" y="3127829"/>
                </a:lnTo>
                <a:lnTo>
                  <a:pt x="79829" y="14514"/>
                </a:lnTo>
                <a:lnTo>
                  <a:pt x="0" y="14514"/>
                </a:lnTo>
                <a:lnTo>
                  <a:pt x="2423886" y="0"/>
                </a:lnTo>
                <a:close/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ECC26CC-1130-3285-ADB4-28130A23AF4C}"/>
              </a:ext>
            </a:extLst>
          </p:cNvPr>
          <p:cNvSpPr txBox="1"/>
          <p:nvPr/>
        </p:nvSpPr>
        <p:spPr>
          <a:xfrm>
            <a:off x="2496458" y="537027"/>
            <a:ext cx="12121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Sommateur</a:t>
            </a:r>
          </a:p>
        </p:txBody>
      </p:sp>
      <p:sp>
        <p:nvSpPr>
          <p:cNvPr id="11" name="Forme libre 10">
            <a:extLst>
              <a:ext uri="{FF2B5EF4-FFF2-40B4-BE49-F238E27FC236}">
                <a16:creationId xmlns:a16="http://schemas.microsoft.com/office/drawing/2014/main" id="{F8A8A272-348F-21FC-111B-C0856394BE52}"/>
              </a:ext>
            </a:extLst>
          </p:cNvPr>
          <p:cNvSpPr/>
          <p:nvPr/>
        </p:nvSpPr>
        <p:spPr bwMode="auto">
          <a:xfrm>
            <a:off x="7815943" y="1748971"/>
            <a:ext cx="1857829" cy="1734457"/>
          </a:xfrm>
          <a:custGeom>
            <a:avLst/>
            <a:gdLst>
              <a:gd name="connsiteX0" fmla="*/ 1342572 w 1857829"/>
              <a:gd name="connsiteY0" fmla="*/ 14515 h 1734457"/>
              <a:gd name="connsiteX1" fmla="*/ 14514 w 1857829"/>
              <a:gd name="connsiteY1" fmla="*/ 14515 h 1734457"/>
              <a:gd name="connsiteX2" fmla="*/ 14514 w 1857829"/>
              <a:gd name="connsiteY2" fmla="*/ 660400 h 1734457"/>
              <a:gd name="connsiteX3" fmla="*/ 348343 w 1857829"/>
              <a:gd name="connsiteY3" fmla="*/ 660400 h 1734457"/>
              <a:gd name="connsiteX4" fmla="*/ 348343 w 1857829"/>
              <a:gd name="connsiteY4" fmla="*/ 1734457 h 1734457"/>
              <a:gd name="connsiteX5" fmla="*/ 478972 w 1857829"/>
              <a:gd name="connsiteY5" fmla="*/ 1734457 h 1734457"/>
              <a:gd name="connsiteX6" fmla="*/ 1857829 w 1857829"/>
              <a:gd name="connsiteY6" fmla="*/ 1734457 h 1734457"/>
              <a:gd name="connsiteX7" fmla="*/ 1857829 w 1857829"/>
              <a:gd name="connsiteY7" fmla="*/ 0 h 1734457"/>
              <a:gd name="connsiteX8" fmla="*/ 1778000 w 1857829"/>
              <a:gd name="connsiteY8" fmla="*/ 0 h 1734457"/>
              <a:gd name="connsiteX9" fmla="*/ 0 w 1857829"/>
              <a:gd name="connsiteY9" fmla="*/ 0 h 173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57829" h="1734457">
                <a:moveTo>
                  <a:pt x="1342572" y="14515"/>
                </a:moveTo>
                <a:lnTo>
                  <a:pt x="14514" y="14515"/>
                </a:lnTo>
                <a:lnTo>
                  <a:pt x="14514" y="660400"/>
                </a:lnTo>
                <a:lnTo>
                  <a:pt x="348343" y="660400"/>
                </a:lnTo>
                <a:lnTo>
                  <a:pt x="348343" y="1734457"/>
                </a:lnTo>
                <a:lnTo>
                  <a:pt x="478972" y="1734457"/>
                </a:lnTo>
                <a:lnTo>
                  <a:pt x="1857829" y="1734457"/>
                </a:lnTo>
                <a:lnTo>
                  <a:pt x="1857829" y="0"/>
                </a:lnTo>
                <a:lnTo>
                  <a:pt x="1778000" y="0"/>
                </a:lnTo>
                <a:lnTo>
                  <a:pt x="0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2A49CF1-06FE-A841-1E71-6EB457F91B39}"/>
              </a:ext>
            </a:extLst>
          </p:cNvPr>
          <p:cNvSpPr txBox="1"/>
          <p:nvPr/>
        </p:nvSpPr>
        <p:spPr>
          <a:xfrm>
            <a:off x="8976104" y="1333775"/>
            <a:ext cx="1200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Intégrateur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CE3C0-5288-43FE-AADA-3A7CDFDE7B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17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34317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500160A-414B-B53D-3E84-5FD92762CC2A}"/>
              </a:ext>
            </a:extLst>
          </p:cNvPr>
          <p:cNvSpPr txBox="1"/>
          <p:nvPr/>
        </p:nvSpPr>
        <p:spPr>
          <a:xfrm>
            <a:off x="4725129" y="2951262"/>
            <a:ext cx="2348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EXERCICE 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01473-B477-45D4-B557-73FCCEA60A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14293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A940514-65BA-294B-8D69-97A2DC7A9ED5}"/>
              </a:ext>
            </a:extLst>
          </p:cNvPr>
          <p:cNvSpPr txBox="1"/>
          <p:nvPr/>
        </p:nvSpPr>
        <p:spPr>
          <a:xfrm>
            <a:off x="4149081" y="305193"/>
            <a:ext cx="45758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dirty="0">
                <a:latin typeface="Helvetica" pitchFamily="2" charset="0"/>
              </a:rPr>
              <a:t>Exercice: CMOS R-2R </a:t>
            </a:r>
            <a:r>
              <a:rPr lang="fr-CH" dirty="0" err="1">
                <a:latin typeface="Helvetica" pitchFamily="2" charset="0"/>
              </a:rPr>
              <a:t>Multiplying</a:t>
            </a:r>
            <a:r>
              <a:rPr lang="fr-CH" dirty="0">
                <a:latin typeface="Helvetica" pitchFamily="2" charset="0"/>
              </a:rPr>
              <a:t> n-bit DAC.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A8CAF5A-7BA6-7C48-9F4E-67A81B973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718" y="880673"/>
            <a:ext cx="6324600" cy="20828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934B0C3E-3DAA-E8CE-7371-D646A959BF2E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96"/>
          <a:stretch/>
        </p:blipFill>
        <p:spPr>
          <a:xfrm>
            <a:off x="3142801" y="5341296"/>
            <a:ext cx="6528440" cy="1272063"/>
          </a:xfrm>
          <a:prstGeom prst="rect">
            <a:avLst/>
          </a:prstGeom>
        </p:spPr>
      </p:pic>
      <p:cxnSp>
        <p:nvCxnSpPr>
          <p:cNvPr id="13" name="Connecteur en angle 12">
            <a:extLst>
              <a:ext uri="{FF2B5EF4-FFF2-40B4-BE49-F238E27FC236}">
                <a16:creationId xmlns:a16="http://schemas.microsoft.com/office/drawing/2014/main" id="{F4F97D59-1F8B-0514-BE55-E26F6D573BF9}"/>
              </a:ext>
            </a:extLst>
          </p:cNvPr>
          <p:cNvCxnSpPr/>
          <p:nvPr/>
        </p:nvCxnSpPr>
        <p:spPr bwMode="auto">
          <a:xfrm>
            <a:off x="3430101" y="880673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DFABCD5E-E40C-286E-C325-A1F730415D52}"/>
              </a:ext>
            </a:extLst>
          </p:cNvPr>
          <p:cNvSpPr txBox="1"/>
          <p:nvPr/>
        </p:nvSpPr>
        <p:spPr>
          <a:xfrm>
            <a:off x="3401053" y="51922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cxnSp>
        <p:nvCxnSpPr>
          <p:cNvPr id="19" name="Connecteur en angle 18">
            <a:extLst>
              <a:ext uri="{FF2B5EF4-FFF2-40B4-BE49-F238E27FC236}">
                <a16:creationId xmlns:a16="http://schemas.microsoft.com/office/drawing/2014/main" id="{A856CDD5-05B2-DDEC-12CB-9CC7CD7E14CC}"/>
              </a:ext>
            </a:extLst>
          </p:cNvPr>
          <p:cNvCxnSpPr/>
          <p:nvPr/>
        </p:nvCxnSpPr>
        <p:spPr bwMode="auto">
          <a:xfrm>
            <a:off x="4210579" y="876059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C86427AA-1AEA-49FE-A965-95F098C01A25}"/>
              </a:ext>
            </a:extLst>
          </p:cNvPr>
          <p:cNvSpPr txBox="1"/>
          <p:nvPr/>
        </p:nvSpPr>
        <p:spPr>
          <a:xfrm>
            <a:off x="4069239" y="539812"/>
            <a:ext cx="747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2R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A561C892-CC45-D1B8-BAA2-79DFF23570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72"/>
          <a:stretch/>
        </p:blipFill>
        <p:spPr>
          <a:xfrm>
            <a:off x="3070878" y="3550064"/>
            <a:ext cx="6528440" cy="1782346"/>
          </a:xfrm>
          <a:prstGeom prst="rect">
            <a:avLst/>
          </a:prstGeom>
        </p:spPr>
      </p:pic>
      <p:cxnSp>
        <p:nvCxnSpPr>
          <p:cNvPr id="22" name="Connecteur en angle 21">
            <a:extLst>
              <a:ext uri="{FF2B5EF4-FFF2-40B4-BE49-F238E27FC236}">
                <a16:creationId xmlns:a16="http://schemas.microsoft.com/office/drawing/2014/main" id="{0F480F06-9CF4-6831-99FB-B3D03714F9BB}"/>
              </a:ext>
            </a:extLst>
          </p:cNvPr>
          <p:cNvCxnSpPr/>
          <p:nvPr/>
        </p:nvCxnSpPr>
        <p:spPr bwMode="auto">
          <a:xfrm>
            <a:off x="6534021" y="836315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0FA5D2BD-D0F6-B9CD-3A9F-BA7E43EB3DAE}"/>
              </a:ext>
            </a:extLst>
          </p:cNvPr>
          <p:cNvSpPr txBox="1"/>
          <p:nvPr/>
        </p:nvSpPr>
        <p:spPr>
          <a:xfrm>
            <a:off x="6504973" y="47487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cxnSp>
        <p:nvCxnSpPr>
          <p:cNvPr id="24" name="Connecteur en angle 23">
            <a:extLst>
              <a:ext uri="{FF2B5EF4-FFF2-40B4-BE49-F238E27FC236}">
                <a16:creationId xmlns:a16="http://schemas.microsoft.com/office/drawing/2014/main" id="{AACCD142-8852-C640-694F-8E445793FA07}"/>
              </a:ext>
            </a:extLst>
          </p:cNvPr>
          <p:cNvCxnSpPr/>
          <p:nvPr/>
        </p:nvCxnSpPr>
        <p:spPr bwMode="auto">
          <a:xfrm>
            <a:off x="5937127" y="831690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948E111-6FAF-5045-3AF0-BA3D8F522728}"/>
              </a:ext>
            </a:extLst>
          </p:cNvPr>
          <p:cNvSpPr txBox="1"/>
          <p:nvPr/>
        </p:nvSpPr>
        <p:spPr>
          <a:xfrm>
            <a:off x="5795787" y="495443"/>
            <a:ext cx="747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2R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103DEBE-2723-458E-5A21-C30B0BE32C8F}"/>
              </a:ext>
            </a:extLst>
          </p:cNvPr>
          <p:cNvSpPr txBox="1"/>
          <p:nvPr/>
        </p:nvSpPr>
        <p:spPr>
          <a:xfrm>
            <a:off x="2042563" y="1583519"/>
            <a:ext cx="1095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FF8400"/>
                </a:solidFill>
              </a:rPr>
              <a:t>I</a:t>
            </a:r>
            <a:r>
              <a:rPr lang="fr-FR" baseline="-25000" dirty="0" err="1">
                <a:solidFill>
                  <a:srgbClr val="FF8400"/>
                </a:solidFill>
              </a:rPr>
              <a:t>ref</a:t>
            </a:r>
            <a:r>
              <a:rPr lang="fr-FR" dirty="0">
                <a:solidFill>
                  <a:srgbClr val="FF8400"/>
                </a:solidFill>
              </a:rPr>
              <a:t>= </a:t>
            </a:r>
            <a:r>
              <a:rPr lang="fr-FR" dirty="0" err="1">
                <a:solidFill>
                  <a:srgbClr val="FF8400"/>
                </a:solidFill>
              </a:rPr>
              <a:t>V</a:t>
            </a:r>
            <a:r>
              <a:rPr lang="fr-FR" baseline="-25000" dirty="0" err="1">
                <a:solidFill>
                  <a:srgbClr val="FF8400"/>
                </a:solidFill>
              </a:rPr>
              <a:t>ref</a:t>
            </a:r>
            <a:r>
              <a:rPr lang="fr-FR" dirty="0">
                <a:solidFill>
                  <a:srgbClr val="FF8400"/>
                </a:solidFill>
              </a:rPr>
              <a:t>/R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0EDC234-09A7-4A83-025B-639BF077E984}"/>
              </a:ext>
            </a:extLst>
          </p:cNvPr>
          <p:cNvSpPr txBox="1"/>
          <p:nvPr/>
        </p:nvSpPr>
        <p:spPr>
          <a:xfrm>
            <a:off x="7559615" y="1324910"/>
            <a:ext cx="1117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-I*R = </a:t>
            </a:r>
            <a:r>
              <a:rPr lang="fr-FR" dirty="0" err="1"/>
              <a:t>V</a:t>
            </a:r>
            <a:r>
              <a:rPr lang="fr-FR" baseline="-25000" dirty="0" err="1"/>
              <a:t>out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F570F21-F8F2-2486-FB8B-D5D3A27F8B8A}"/>
              </a:ext>
            </a:extLst>
          </p:cNvPr>
          <p:cNvSpPr txBox="1"/>
          <p:nvPr/>
        </p:nvSpPr>
        <p:spPr>
          <a:xfrm>
            <a:off x="3751106" y="1583520"/>
            <a:ext cx="636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rgbClr val="FF8400"/>
                </a:solidFill>
              </a:rPr>
              <a:t>V</a:t>
            </a:r>
            <a:r>
              <a:rPr lang="fr-FR" sz="1200" baseline="-25000" dirty="0" err="1">
                <a:solidFill>
                  <a:srgbClr val="FF8400"/>
                </a:solidFill>
              </a:rPr>
              <a:t>ref</a:t>
            </a:r>
            <a:r>
              <a:rPr lang="fr-FR" sz="1200" dirty="0">
                <a:solidFill>
                  <a:srgbClr val="FF8400"/>
                </a:solidFill>
              </a:rPr>
              <a:t>/2R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3F2D25E-AD88-7850-9D9D-0B0A9A47636E}"/>
              </a:ext>
            </a:extLst>
          </p:cNvPr>
          <p:cNvSpPr txBox="1"/>
          <p:nvPr/>
        </p:nvSpPr>
        <p:spPr>
          <a:xfrm>
            <a:off x="4654019" y="811692"/>
            <a:ext cx="636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rgbClr val="FF8400"/>
                </a:solidFill>
              </a:rPr>
              <a:t>V</a:t>
            </a:r>
            <a:r>
              <a:rPr lang="fr-FR" sz="1200" baseline="-25000" dirty="0" err="1">
                <a:solidFill>
                  <a:srgbClr val="FF8400"/>
                </a:solidFill>
              </a:rPr>
              <a:t>ref</a:t>
            </a:r>
            <a:r>
              <a:rPr lang="fr-FR" sz="1200" dirty="0">
                <a:solidFill>
                  <a:srgbClr val="FF8400"/>
                </a:solidFill>
              </a:rPr>
              <a:t>/2R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6490817-D22E-F179-0439-01D3626DDD84}"/>
              </a:ext>
            </a:extLst>
          </p:cNvPr>
          <p:cNvCxnSpPr/>
          <p:nvPr/>
        </p:nvCxnSpPr>
        <p:spPr bwMode="auto">
          <a:xfrm>
            <a:off x="7641221" y="1697956"/>
            <a:ext cx="0" cy="44823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D5D250AF-221A-D8B2-4B89-52A6107B150B}"/>
              </a:ext>
            </a:extLst>
          </p:cNvPr>
          <p:cNvGrpSpPr/>
          <p:nvPr/>
        </p:nvGrpSpPr>
        <p:grpSpPr>
          <a:xfrm>
            <a:off x="4069238" y="1088691"/>
            <a:ext cx="1777380" cy="2509533"/>
            <a:chOff x="2545238" y="1088690"/>
            <a:chExt cx="1777380" cy="2509533"/>
          </a:xfrm>
        </p:grpSpPr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FEFCD455-FD9B-A83E-98D3-B8BA79DDDB6E}"/>
                </a:ext>
              </a:extLst>
            </p:cNvPr>
            <p:cNvSpPr/>
            <p:nvPr/>
          </p:nvSpPr>
          <p:spPr bwMode="auto">
            <a:xfrm>
              <a:off x="2545238" y="1088690"/>
              <a:ext cx="637349" cy="1310126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9" name="Connecteur droit avec flèche 8">
              <a:extLst>
                <a:ext uri="{FF2B5EF4-FFF2-40B4-BE49-F238E27FC236}">
                  <a16:creationId xmlns:a16="http://schemas.microsoft.com/office/drawing/2014/main" id="{3C522C8F-11E0-6135-B323-8A1ABC9A9F6B}"/>
                </a:ext>
              </a:extLst>
            </p:cNvPr>
            <p:cNvCxnSpPr>
              <a:stCxn id="7" idx="4"/>
            </p:cNvCxnSpPr>
            <p:nvPr/>
          </p:nvCxnSpPr>
          <p:spPr bwMode="auto">
            <a:xfrm>
              <a:off x="2863913" y="2398816"/>
              <a:ext cx="1458705" cy="1199407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2E8A817C-7E95-75F2-3CB4-F13C5143979C}"/>
              </a:ext>
            </a:extLst>
          </p:cNvPr>
          <p:cNvGrpSpPr/>
          <p:nvPr/>
        </p:nvGrpSpPr>
        <p:grpSpPr>
          <a:xfrm>
            <a:off x="4791650" y="1110455"/>
            <a:ext cx="1777380" cy="2509533"/>
            <a:chOff x="3267650" y="1110454"/>
            <a:chExt cx="1777380" cy="2509533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8CC8DCE4-70B2-608B-30AB-5F9F1A707ADA}"/>
                </a:ext>
              </a:extLst>
            </p:cNvPr>
            <p:cNvSpPr/>
            <p:nvPr/>
          </p:nvSpPr>
          <p:spPr bwMode="auto">
            <a:xfrm>
              <a:off x="3267650" y="1110454"/>
              <a:ext cx="637349" cy="1310126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12" name="Connecteur droit avec flèche 11">
              <a:extLst>
                <a:ext uri="{FF2B5EF4-FFF2-40B4-BE49-F238E27FC236}">
                  <a16:creationId xmlns:a16="http://schemas.microsoft.com/office/drawing/2014/main" id="{0B20760B-890C-3605-0CAC-15ADAB6AEBCB}"/>
                </a:ext>
              </a:extLst>
            </p:cNvPr>
            <p:cNvCxnSpPr>
              <a:stCxn id="11" idx="4"/>
            </p:cNvCxnSpPr>
            <p:nvPr/>
          </p:nvCxnSpPr>
          <p:spPr bwMode="auto">
            <a:xfrm>
              <a:off x="3586325" y="2420580"/>
              <a:ext cx="1458705" cy="1199407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987766E8-2CAB-0872-386A-F6F06D7224C2}"/>
              </a:ext>
            </a:extLst>
          </p:cNvPr>
          <p:cNvGrpSpPr/>
          <p:nvPr/>
        </p:nvGrpSpPr>
        <p:grpSpPr>
          <a:xfrm>
            <a:off x="6671044" y="1088691"/>
            <a:ext cx="1937433" cy="2584467"/>
            <a:chOff x="3267650" y="1110454"/>
            <a:chExt cx="1777380" cy="2509533"/>
          </a:xfrm>
        </p:grpSpPr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9AAD92B3-F7D8-79FA-555A-CD031E8FA422}"/>
                </a:ext>
              </a:extLst>
            </p:cNvPr>
            <p:cNvSpPr/>
            <p:nvPr/>
          </p:nvSpPr>
          <p:spPr bwMode="auto">
            <a:xfrm>
              <a:off x="3267650" y="1110454"/>
              <a:ext cx="637349" cy="1310126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cxnSp>
          <p:nvCxnSpPr>
            <p:cNvPr id="26" name="Connecteur droit avec flèche 25">
              <a:extLst>
                <a:ext uri="{FF2B5EF4-FFF2-40B4-BE49-F238E27FC236}">
                  <a16:creationId xmlns:a16="http://schemas.microsoft.com/office/drawing/2014/main" id="{62A63B76-ED2C-F12D-8EDD-2DA1621CC553}"/>
                </a:ext>
              </a:extLst>
            </p:cNvPr>
            <p:cNvCxnSpPr>
              <a:stCxn id="18" idx="4"/>
            </p:cNvCxnSpPr>
            <p:nvPr/>
          </p:nvCxnSpPr>
          <p:spPr bwMode="auto">
            <a:xfrm>
              <a:off x="3586325" y="2420580"/>
              <a:ext cx="1458705" cy="1199407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4309C391-CB00-5D76-0782-554B66F7EEE5}"/>
              </a:ext>
            </a:extLst>
          </p:cNvPr>
          <p:cNvSpPr txBox="1"/>
          <p:nvPr/>
        </p:nvSpPr>
        <p:spPr>
          <a:xfrm>
            <a:off x="5490519" y="5430795"/>
            <a:ext cx="259492" cy="33855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123A1C1-BDEE-D52B-AB12-5F5D41D94C69}"/>
              </a:ext>
            </a:extLst>
          </p:cNvPr>
          <p:cNvSpPr txBox="1"/>
          <p:nvPr/>
        </p:nvSpPr>
        <p:spPr>
          <a:xfrm>
            <a:off x="7134573" y="1617001"/>
            <a:ext cx="259492" cy="33855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398F0EAE-FFAE-453C-BF81-2BBDE27BF6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842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3" grpId="0"/>
      <p:bldP spid="25" grpId="0"/>
      <p:bldP spid="30" grpId="0"/>
      <p:bldP spid="8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8" name="Line 158"/>
          <p:cNvSpPr>
            <a:spLocks noChangeShapeType="1"/>
          </p:cNvSpPr>
          <p:nvPr/>
        </p:nvSpPr>
        <p:spPr bwMode="auto">
          <a:xfrm flipV="1">
            <a:off x="2547519" y="2109332"/>
            <a:ext cx="646112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0" name="Oval 160"/>
          <p:cNvSpPr>
            <a:spLocks noChangeArrowheads="1"/>
          </p:cNvSpPr>
          <p:nvPr/>
        </p:nvSpPr>
        <p:spPr bwMode="auto">
          <a:xfrm flipH="1" flipV="1">
            <a:off x="2631656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1" name="Line 161"/>
          <p:cNvSpPr>
            <a:spLocks noChangeShapeType="1"/>
          </p:cNvSpPr>
          <p:nvPr/>
        </p:nvSpPr>
        <p:spPr bwMode="auto">
          <a:xfrm rot="5400000" flipV="1">
            <a:off x="257291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89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b</a:t>
            </a:r>
            <a:r>
              <a:rPr lang="fr-CH" sz="1800" baseline="-25000" dirty="0">
                <a:solidFill>
                  <a:schemeClr val="accent2"/>
                </a:solidFill>
              </a:rPr>
              <a:t>2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5"/>
            <a:ext cx="52388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557044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3" name="Line 173"/>
          <p:cNvSpPr>
            <a:spLocks noChangeShapeType="1"/>
          </p:cNvSpPr>
          <p:nvPr/>
        </p:nvSpPr>
        <p:spPr bwMode="auto">
          <a:xfrm flipV="1">
            <a:off x="3653563" y="2109332"/>
            <a:ext cx="646112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5" name="Oval 175"/>
          <p:cNvSpPr>
            <a:spLocks noChangeArrowheads="1"/>
          </p:cNvSpPr>
          <p:nvPr/>
        </p:nvSpPr>
        <p:spPr bwMode="auto">
          <a:xfrm flipH="1" flipV="1">
            <a:off x="3737700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6" name="Line 176"/>
          <p:cNvSpPr>
            <a:spLocks noChangeShapeType="1"/>
          </p:cNvSpPr>
          <p:nvPr/>
        </p:nvSpPr>
        <p:spPr bwMode="auto">
          <a:xfrm rot="5400000" flipV="1">
            <a:off x="367896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>
                <a:solidFill>
                  <a:schemeClr val="accent2"/>
                </a:solidFill>
              </a:rPr>
              <a:t>b</a:t>
            </a:r>
            <a:r>
              <a:rPr lang="fr-CH" sz="1800" baseline="-25000">
                <a:solidFill>
                  <a:schemeClr val="accent2"/>
                </a:solidFill>
              </a:rPr>
              <a:t>1</a:t>
            </a:r>
            <a:endParaRPr lang="fr-FR" sz="1800" baseline="-2500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52388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663088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8" name="Line 188"/>
          <p:cNvSpPr>
            <a:spLocks noChangeShapeType="1"/>
          </p:cNvSpPr>
          <p:nvPr/>
        </p:nvSpPr>
        <p:spPr bwMode="auto">
          <a:xfrm flipV="1">
            <a:off x="4721951" y="2109332"/>
            <a:ext cx="646113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0" name="Oval 190"/>
          <p:cNvSpPr>
            <a:spLocks noChangeArrowheads="1"/>
          </p:cNvSpPr>
          <p:nvPr/>
        </p:nvSpPr>
        <p:spPr bwMode="auto">
          <a:xfrm flipH="1" flipV="1">
            <a:off x="4806088" y="208234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1" name="Line 191"/>
          <p:cNvSpPr>
            <a:spLocks noChangeShapeType="1"/>
          </p:cNvSpPr>
          <p:nvPr/>
        </p:nvSpPr>
        <p:spPr bwMode="auto">
          <a:xfrm rot="5400000" flipV="1">
            <a:off x="474735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>
                <a:solidFill>
                  <a:schemeClr val="accent2"/>
                </a:solidFill>
              </a:rPr>
              <a:t>b</a:t>
            </a:r>
            <a:r>
              <a:rPr lang="fr-CH" sz="1800" baseline="-25000">
                <a:solidFill>
                  <a:schemeClr val="accent2"/>
                </a:solidFill>
              </a:rPr>
              <a:t>0</a:t>
            </a:r>
            <a:endParaRPr lang="fr-FR" sz="1800" baseline="-2500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4" y="1923595"/>
            <a:ext cx="52387" cy="39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731476" y="1923595"/>
            <a:ext cx="144463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fr-FR" sz="2000" b="0" dirty="0">
                <a:solidFill>
                  <a:schemeClr val="bg1"/>
                </a:solidFill>
              </a:rPr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38" name="Text Box 34">
            <a:extLst>
              <a:ext uri="{FF2B5EF4-FFF2-40B4-BE49-F238E27FC236}">
                <a16:creationId xmlns:a16="http://schemas.microsoft.com/office/drawing/2014/main" id="{D7E93C8F-0F36-B3A7-08AB-61DDCFB022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3216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100 (4)</a:t>
            </a:r>
          </a:p>
        </p:txBody>
      </p:sp>
      <p:sp>
        <p:nvSpPr>
          <p:cNvPr id="39" name="Text Box 35">
            <a:extLst>
              <a:ext uri="{FF2B5EF4-FFF2-40B4-BE49-F238E27FC236}">
                <a16:creationId xmlns:a16="http://schemas.microsoft.com/office/drawing/2014/main" id="{A770F26D-3C96-451E-6843-CF036A6427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626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101 (5)</a:t>
            </a:r>
          </a:p>
        </p:txBody>
      </p:sp>
      <p:sp>
        <p:nvSpPr>
          <p:cNvPr id="40" name="Text Box 36">
            <a:extLst>
              <a:ext uri="{FF2B5EF4-FFF2-40B4-BE49-F238E27FC236}">
                <a16:creationId xmlns:a16="http://schemas.microsoft.com/office/drawing/2014/main" id="{FB630F9D-C1C6-9929-083C-853F4D2C04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931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110 (6)</a:t>
            </a:r>
          </a:p>
        </p:txBody>
      </p:sp>
      <p:sp>
        <p:nvSpPr>
          <p:cNvPr id="41" name="Text Box 37">
            <a:extLst>
              <a:ext uri="{FF2B5EF4-FFF2-40B4-BE49-F238E27FC236}">
                <a16:creationId xmlns:a16="http://schemas.microsoft.com/office/drawing/2014/main" id="{3B13F08B-C8DA-449F-5727-4386F720D7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236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111 (7)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6" name="Oval 42">
            <a:extLst>
              <a:ext uri="{FF2B5EF4-FFF2-40B4-BE49-F238E27FC236}">
                <a16:creationId xmlns:a16="http://schemas.microsoft.com/office/drawing/2014/main" id="{B77C0515-FECA-C6A5-BD36-2356C2E02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748198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7" name="Oval 43">
            <a:extLst>
              <a:ext uri="{FF2B5EF4-FFF2-40B4-BE49-F238E27FC236}">
                <a16:creationId xmlns:a16="http://schemas.microsoft.com/office/drawing/2014/main" id="{796D20C9-1C99-27DC-FDFF-AF56CB365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7" y="4464079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8" name="Oval 44">
            <a:extLst>
              <a:ext uri="{FF2B5EF4-FFF2-40B4-BE49-F238E27FC236}">
                <a16:creationId xmlns:a16="http://schemas.microsoft.com/office/drawing/2014/main" id="{BC1C4569-F15B-B7C6-CEBA-42ACC5C9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0487" y="4122201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9" name="Oval 45">
            <a:extLst>
              <a:ext uri="{FF2B5EF4-FFF2-40B4-BE49-F238E27FC236}">
                <a16:creationId xmlns:a16="http://schemas.microsoft.com/office/drawing/2014/main" id="{4FE9865F-88E7-06D1-8BBB-0E251716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5287" y="3859981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0" name="Oval 46">
            <a:extLst>
              <a:ext uri="{FF2B5EF4-FFF2-40B4-BE49-F238E27FC236}">
                <a16:creationId xmlns:a16="http://schemas.microsoft.com/office/drawing/2014/main" id="{688770DC-5127-4577-E0B4-2AACC37A1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0087" y="3503641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71D178DA-CFF2-A04A-98AB-534CBA71F9B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691688" y="5834366"/>
            <a:ext cx="47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fr-FR" b="0" i="1"/>
              <a:t> (8)</a:t>
            </a:r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01CF42-113F-4FD4-BEE0-44F62ACA3D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50592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4"/>
            <a:ext cx="144462" cy="4095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690393" y="1923595"/>
            <a:ext cx="11113" cy="38889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131762" cy="401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802788" y="1923594"/>
            <a:ext cx="4762" cy="38891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3" y="1923595"/>
            <a:ext cx="115888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846569" y="1923595"/>
            <a:ext cx="29369" cy="3889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033225"/>
              </p:ext>
            </p:extLst>
          </p:nvPr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832086"/>
              </p:ext>
            </p:extLst>
          </p:nvPr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312335" name="Line 132">
            <a:extLst>
              <a:ext uri="{FF2B5EF4-FFF2-40B4-BE49-F238E27FC236}">
                <a16:creationId xmlns:a16="http://schemas.microsoft.com/office/drawing/2014/main" id="{755A6CB7-AF2B-250A-A5E7-A10D921B33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17688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36" name="Text Box 231">
            <a:extLst>
              <a:ext uri="{FF2B5EF4-FFF2-40B4-BE49-F238E27FC236}">
                <a16:creationId xmlns:a16="http://schemas.microsoft.com/office/drawing/2014/main" id="{0DB6C453-BFEE-3C3A-E2C1-D98F716C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39123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337" name="Line 232">
            <a:extLst>
              <a:ext uri="{FF2B5EF4-FFF2-40B4-BE49-F238E27FC236}">
                <a16:creationId xmlns:a16="http://schemas.microsoft.com/office/drawing/2014/main" id="{D18257EE-4AB9-5280-CD50-2DF948921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52977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E68760-7594-48DA-A6CF-A24EC6B16F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9232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4"/>
            <a:ext cx="113857" cy="4111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687136" y="1923594"/>
            <a:ext cx="14370" cy="4111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5" y="1923595"/>
            <a:ext cx="85726" cy="41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798736" y="1923594"/>
            <a:ext cx="8814" cy="38892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85772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 flipH="1">
            <a:off x="5133112" y="1923594"/>
            <a:ext cx="6352" cy="43973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731476" y="1923595"/>
            <a:ext cx="144463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7AC63333-4062-003C-261B-EFF91244DC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89058C6C-B2E6-62F0-20B3-430392321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9C6F126D-3AF3-6E45-E879-275DD5C08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Connecteur en angle 13">
            <a:extLst>
              <a:ext uri="{FF2B5EF4-FFF2-40B4-BE49-F238E27FC236}">
                <a16:creationId xmlns:a16="http://schemas.microsoft.com/office/drawing/2014/main" id="{778F647D-55CA-6EB5-13EC-95BC9DA01979}"/>
              </a:ext>
            </a:extLst>
          </p:cNvPr>
          <p:cNvCxnSpPr/>
          <p:nvPr/>
        </p:nvCxnSpPr>
        <p:spPr bwMode="auto">
          <a:xfrm>
            <a:off x="4639873" y="315124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ZoneTexte 56">
            <a:extLst>
              <a:ext uri="{FF2B5EF4-FFF2-40B4-BE49-F238E27FC236}">
                <a16:creationId xmlns:a16="http://schemas.microsoft.com/office/drawing/2014/main" id="{FFF5DFEA-E5F5-9C67-C8E3-C81C5ABDE032}"/>
              </a:ext>
            </a:extLst>
          </p:cNvPr>
          <p:cNvSpPr txBox="1"/>
          <p:nvPr/>
        </p:nvSpPr>
        <p:spPr>
          <a:xfrm>
            <a:off x="4610825" y="-4632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407B7CF-AF40-4CCA-8D73-EFE5A5B32A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5256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6"/>
            <a:ext cx="109094" cy="4238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689562" y="1923594"/>
            <a:ext cx="11944" cy="38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8208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6" y="1923595"/>
            <a:ext cx="3177" cy="379986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698456" y="1923595"/>
            <a:ext cx="109094" cy="36772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>
            <a:off x="5139463" y="1923595"/>
            <a:ext cx="109492" cy="39687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869587" y="1923595"/>
            <a:ext cx="6351" cy="38893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803F4F83-D6F6-A473-A352-B1633BD0B0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67693596-0E10-0D2C-AB6F-C2676A4CB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667FF227-6363-B912-522F-B5AF91274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2" name="Connecteur en angle 61">
            <a:extLst>
              <a:ext uri="{FF2B5EF4-FFF2-40B4-BE49-F238E27FC236}">
                <a16:creationId xmlns:a16="http://schemas.microsoft.com/office/drawing/2014/main" id="{93F73D9C-74F0-4C9F-A48F-EC80E8751D56}"/>
              </a:ext>
            </a:extLst>
          </p:cNvPr>
          <p:cNvCxnSpPr/>
          <p:nvPr/>
        </p:nvCxnSpPr>
        <p:spPr bwMode="auto">
          <a:xfrm>
            <a:off x="3884716" y="283829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" name="ZoneTexte 62">
            <a:extLst>
              <a:ext uri="{FF2B5EF4-FFF2-40B4-BE49-F238E27FC236}">
                <a16:creationId xmlns:a16="http://schemas.microsoft.com/office/drawing/2014/main" id="{01A971E7-CB0B-0A18-3296-5BAA2094BF2D}"/>
              </a:ext>
            </a:extLst>
          </p:cNvPr>
          <p:cNvSpPr txBox="1"/>
          <p:nvPr/>
        </p:nvSpPr>
        <p:spPr>
          <a:xfrm>
            <a:off x="3855668" y="-77616"/>
            <a:ext cx="43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2R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6846FEE-133C-4429-B21E-02A964A670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7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3529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3" y="740907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5"/>
            <a:ext cx="101241" cy="39685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687706" y="1923594"/>
            <a:ext cx="13800" cy="39685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6" y="1923595"/>
            <a:ext cx="1588" cy="39687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663088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 flipH="1">
            <a:off x="5134701" y="1923595"/>
            <a:ext cx="4763" cy="43338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731476" y="1923595"/>
            <a:ext cx="144463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6" name="Oval 42">
            <a:extLst>
              <a:ext uri="{FF2B5EF4-FFF2-40B4-BE49-F238E27FC236}">
                <a16:creationId xmlns:a16="http://schemas.microsoft.com/office/drawing/2014/main" id="{B77C0515-FECA-C6A5-BD36-2356C2E02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745410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71D178DA-CFF2-A04A-98AB-534CBA71F9B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691688" y="5834366"/>
            <a:ext cx="47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fr-FR" b="0" i="1"/>
              <a:t> (8)</a:t>
            </a:r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B94A61-372F-CECD-CD03-97E0B0DD8F69}"/>
              </a:ext>
            </a:extLst>
          </p:cNvPr>
          <p:cNvSpPr/>
          <p:nvPr/>
        </p:nvSpPr>
        <p:spPr bwMode="auto">
          <a:xfrm>
            <a:off x="8278025" y="5848042"/>
            <a:ext cx="276445" cy="692762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33927BED-7FDB-4E57-E61A-F9B34F7038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5F45B6EF-081C-FC40-5A01-3A2FA719E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0A4AFA12-A99B-7DDB-F889-A9972C249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Connecteur en angle 13">
            <a:extLst>
              <a:ext uri="{FF2B5EF4-FFF2-40B4-BE49-F238E27FC236}">
                <a16:creationId xmlns:a16="http://schemas.microsoft.com/office/drawing/2014/main" id="{2CD0B044-9E11-86C8-B76F-F0AD95BD5CD8}"/>
              </a:ext>
            </a:extLst>
          </p:cNvPr>
          <p:cNvCxnSpPr/>
          <p:nvPr/>
        </p:nvCxnSpPr>
        <p:spPr bwMode="auto">
          <a:xfrm>
            <a:off x="3856666" y="305791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ZoneTexte 56">
            <a:extLst>
              <a:ext uri="{FF2B5EF4-FFF2-40B4-BE49-F238E27FC236}">
                <a16:creationId xmlns:a16="http://schemas.microsoft.com/office/drawing/2014/main" id="{20B9F0D8-B906-BABB-73CE-1074DCEFF46F}"/>
              </a:ext>
            </a:extLst>
          </p:cNvPr>
          <p:cNvSpPr txBox="1"/>
          <p:nvPr/>
        </p:nvSpPr>
        <p:spPr>
          <a:xfrm>
            <a:off x="3827618" y="-55654"/>
            <a:ext cx="43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2R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F4A775-6E99-42D1-92F0-78EFAAF149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8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1064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50" name="Line 130"/>
          <p:cNvSpPr>
            <a:spLocks noChangeShapeType="1"/>
          </p:cNvSpPr>
          <p:nvPr/>
        </p:nvSpPr>
        <p:spPr bwMode="auto">
          <a:xfrm>
            <a:off x="2317331" y="417057"/>
            <a:ext cx="234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1" name="Line 131"/>
          <p:cNvSpPr>
            <a:spLocks noChangeShapeType="1"/>
          </p:cNvSpPr>
          <p:nvPr/>
        </p:nvSpPr>
        <p:spPr bwMode="auto">
          <a:xfrm>
            <a:off x="5672863" y="12536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2" name="Line 132"/>
          <p:cNvSpPr>
            <a:spLocks noChangeShapeType="1"/>
          </p:cNvSpPr>
          <p:nvPr/>
        </p:nvSpPr>
        <p:spPr bwMode="auto">
          <a:xfrm>
            <a:off x="2839619" y="120921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4" name="Line 134"/>
          <p:cNvSpPr>
            <a:spLocks noChangeShapeType="1"/>
          </p:cNvSpPr>
          <p:nvPr/>
        </p:nvSpPr>
        <p:spPr bwMode="auto">
          <a:xfrm>
            <a:off x="5010875" y="1240969"/>
            <a:ext cx="0" cy="209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5" name="Line 135"/>
          <p:cNvSpPr>
            <a:spLocks noChangeShapeType="1"/>
          </p:cNvSpPr>
          <p:nvPr/>
        </p:nvSpPr>
        <p:spPr bwMode="auto">
          <a:xfrm>
            <a:off x="3948838" y="1240969"/>
            <a:ext cx="0" cy="2159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Line 136"/>
          <p:cNvSpPr>
            <a:spLocks noChangeShapeType="1"/>
          </p:cNvSpPr>
          <p:nvPr/>
        </p:nvSpPr>
        <p:spPr bwMode="auto">
          <a:xfrm rot="5400000">
            <a:off x="4651307" y="1433851"/>
            <a:ext cx="2043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7" name="Line 137"/>
          <p:cNvSpPr>
            <a:spLocks noChangeShapeType="1"/>
          </p:cNvSpPr>
          <p:nvPr/>
        </p:nvSpPr>
        <p:spPr bwMode="auto">
          <a:xfrm>
            <a:off x="5877651" y="2507794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8" name="Freeform 138"/>
          <p:cNvSpPr>
            <a:spLocks/>
          </p:cNvSpPr>
          <p:nvPr/>
        </p:nvSpPr>
        <p:spPr bwMode="auto">
          <a:xfrm flipV="1">
            <a:off x="6493600" y="2220457"/>
            <a:ext cx="869950" cy="1066800"/>
          </a:xfrm>
          <a:custGeom>
            <a:avLst/>
            <a:gdLst>
              <a:gd name="T0" fmla="*/ 0 w 768"/>
              <a:gd name="T1" fmla="*/ 672 h 672"/>
              <a:gd name="T2" fmla="*/ 0 w 768"/>
              <a:gd name="T3" fmla="*/ 0 h 672"/>
              <a:gd name="T4" fmla="*/ 768 w 768"/>
              <a:gd name="T5" fmla="*/ 336 h 672"/>
              <a:gd name="T6" fmla="*/ 0 w 768"/>
              <a:gd name="T7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672">
                <a:moveTo>
                  <a:pt x="0" y="672"/>
                </a:moveTo>
                <a:lnTo>
                  <a:pt x="0" y="0"/>
                </a:lnTo>
                <a:lnTo>
                  <a:pt x="768" y="336"/>
                </a:lnTo>
                <a:lnTo>
                  <a:pt x="0" y="672"/>
                </a:lnTo>
                <a:close/>
              </a:path>
            </a:pathLst>
          </a:custGeom>
          <a:solidFill>
            <a:srgbClr val="EAEAEA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59" name="Text Box 139"/>
          <p:cNvSpPr txBox="1">
            <a:spLocks noChangeArrowheads="1"/>
          </p:cNvSpPr>
          <p:nvPr/>
        </p:nvSpPr>
        <p:spPr bwMode="auto">
          <a:xfrm flipV="1">
            <a:off x="6452326" y="2812595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+</a:t>
            </a:r>
          </a:p>
        </p:txBody>
      </p:sp>
      <p:sp>
        <p:nvSpPr>
          <p:cNvPr id="312460" name="Text Box 140"/>
          <p:cNvSpPr txBox="1">
            <a:spLocks noChangeArrowheads="1"/>
          </p:cNvSpPr>
          <p:nvPr/>
        </p:nvSpPr>
        <p:spPr bwMode="auto">
          <a:xfrm flipV="1">
            <a:off x="6471375" y="235698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–</a:t>
            </a:r>
          </a:p>
        </p:txBody>
      </p:sp>
      <p:sp>
        <p:nvSpPr>
          <p:cNvPr id="312461" name="Line 141"/>
          <p:cNvSpPr>
            <a:spLocks noChangeShapeType="1"/>
          </p:cNvSpPr>
          <p:nvPr/>
        </p:nvSpPr>
        <p:spPr bwMode="auto">
          <a:xfrm flipH="1" flipV="1">
            <a:off x="2939631" y="2512557"/>
            <a:ext cx="35523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2" name="Line 142"/>
          <p:cNvSpPr>
            <a:spLocks noChangeShapeType="1"/>
          </p:cNvSpPr>
          <p:nvPr/>
        </p:nvSpPr>
        <p:spPr bwMode="auto">
          <a:xfrm flipH="1" flipV="1">
            <a:off x="2666581" y="3009444"/>
            <a:ext cx="38174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3" name="Line 143"/>
          <p:cNvSpPr>
            <a:spLocks noChangeShapeType="1"/>
          </p:cNvSpPr>
          <p:nvPr/>
        </p:nvSpPr>
        <p:spPr bwMode="auto">
          <a:xfrm flipV="1">
            <a:off x="6238013" y="3003095"/>
            <a:ext cx="0" cy="417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4" name="Line 144"/>
          <p:cNvSpPr>
            <a:spLocks noChangeShapeType="1"/>
          </p:cNvSpPr>
          <p:nvPr/>
        </p:nvSpPr>
        <p:spPr bwMode="auto">
          <a:xfrm flipH="1" flipV="1">
            <a:off x="2025230" y="417057"/>
            <a:ext cx="36476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66" name="Text Box 146"/>
          <p:cNvSpPr txBox="1">
            <a:spLocks noChangeArrowheads="1"/>
          </p:cNvSpPr>
          <p:nvPr/>
        </p:nvSpPr>
        <p:spPr bwMode="auto">
          <a:xfrm>
            <a:off x="1471194" y="445803"/>
            <a:ext cx="56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 err="1"/>
              <a:t>V</a:t>
            </a:r>
            <a:r>
              <a:rPr lang="fr-FR" sz="2000" baseline="-25000" dirty="0" err="1"/>
              <a:t>ref</a:t>
            </a:r>
            <a:endParaRPr lang="fr-FR" sz="2000" dirty="0"/>
          </a:p>
        </p:txBody>
      </p:sp>
      <p:sp>
        <p:nvSpPr>
          <p:cNvPr id="312467" name="Line 147"/>
          <p:cNvSpPr>
            <a:spLocks noChangeShapeType="1"/>
          </p:cNvSpPr>
          <p:nvPr/>
        </p:nvSpPr>
        <p:spPr bwMode="auto">
          <a:xfrm>
            <a:off x="7349263" y="2753857"/>
            <a:ext cx="550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8" name="Line 148"/>
          <p:cNvSpPr>
            <a:spLocks noChangeShapeType="1"/>
          </p:cNvSpPr>
          <p:nvPr/>
        </p:nvSpPr>
        <p:spPr bwMode="auto">
          <a:xfrm flipV="1">
            <a:off x="6234838" y="2072820"/>
            <a:ext cx="0" cy="441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69" name="Line 149"/>
          <p:cNvSpPr>
            <a:spLocks noChangeShapeType="1"/>
          </p:cNvSpPr>
          <p:nvPr/>
        </p:nvSpPr>
        <p:spPr bwMode="auto">
          <a:xfrm>
            <a:off x="6234838" y="2077582"/>
            <a:ext cx="1293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0" name="Line 150"/>
          <p:cNvSpPr>
            <a:spLocks noChangeShapeType="1"/>
          </p:cNvSpPr>
          <p:nvPr/>
        </p:nvSpPr>
        <p:spPr bwMode="auto">
          <a:xfrm>
            <a:off x="7519125" y="2075995"/>
            <a:ext cx="0" cy="677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71" name="Rectangle 151"/>
          <p:cNvSpPr>
            <a:spLocks noChangeArrowheads="1"/>
          </p:cNvSpPr>
          <p:nvPr/>
        </p:nvSpPr>
        <p:spPr bwMode="auto">
          <a:xfrm rot="-5400000">
            <a:off x="6861900" y="1887082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2" name="Text Box 152"/>
          <p:cNvSpPr txBox="1">
            <a:spLocks noChangeArrowheads="1"/>
          </p:cNvSpPr>
          <p:nvPr/>
        </p:nvSpPr>
        <p:spPr bwMode="auto">
          <a:xfrm>
            <a:off x="2874544" y="737732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3" name="Text Box 153"/>
          <p:cNvSpPr txBox="1">
            <a:spLocks noChangeArrowheads="1"/>
          </p:cNvSpPr>
          <p:nvPr/>
        </p:nvSpPr>
        <p:spPr bwMode="auto">
          <a:xfrm>
            <a:off x="3977414" y="740907"/>
            <a:ext cx="8354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/>
              <a:t>2R(1-e)</a:t>
            </a:r>
            <a:endParaRPr lang="fr-FR" dirty="0"/>
          </a:p>
        </p:txBody>
      </p:sp>
      <p:sp>
        <p:nvSpPr>
          <p:cNvPr id="312474" name="Text Box 154"/>
          <p:cNvSpPr txBox="1">
            <a:spLocks noChangeArrowheads="1"/>
          </p:cNvSpPr>
          <p:nvPr/>
        </p:nvSpPr>
        <p:spPr bwMode="auto">
          <a:xfrm>
            <a:off x="50505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2R</a:t>
            </a:r>
            <a:endParaRPr lang="fr-FR"/>
          </a:p>
        </p:txBody>
      </p:sp>
      <p:sp>
        <p:nvSpPr>
          <p:cNvPr id="312475" name="Text Box 155"/>
          <p:cNvSpPr txBox="1">
            <a:spLocks noChangeArrowheads="1"/>
          </p:cNvSpPr>
          <p:nvPr/>
        </p:nvSpPr>
        <p:spPr bwMode="auto">
          <a:xfrm>
            <a:off x="6715851" y="1696582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476" name="Line 156"/>
          <p:cNvSpPr>
            <a:spLocks noChangeShapeType="1"/>
          </p:cNvSpPr>
          <p:nvPr/>
        </p:nvSpPr>
        <p:spPr bwMode="auto">
          <a:xfrm flipV="1">
            <a:off x="6020525" y="3461386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77" name="Text Box 157"/>
          <p:cNvSpPr txBox="1">
            <a:spLocks noChangeArrowheads="1"/>
          </p:cNvSpPr>
          <p:nvPr/>
        </p:nvSpPr>
        <p:spPr bwMode="auto">
          <a:xfrm>
            <a:off x="5896701" y="2155369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479" name="Line 159"/>
          <p:cNvSpPr>
            <a:spLocks noChangeShapeType="1"/>
          </p:cNvSpPr>
          <p:nvPr/>
        </p:nvSpPr>
        <p:spPr bwMode="auto">
          <a:xfrm rot="-5400000" flipH="1" flipV="1">
            <a:off x="3049169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2" name="Text Box 162"/>
          <p:cNvSpPr txBox="1">
            <a:spLocks noChangeArrowheads="1"/>
          </p:cNvSpPr>
          <p:nvPr/>
        </p:nvSpPr>
        <p:spPr bwMode="auto">
          <a:xfrm>
            <a:off x="3090444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chemeClr val="accent2"/>
                </a:solidFill>
              </a:rPr>
              <a:t>0</a:t>
            </a:r>
            <a:endParaRPr lang="fr-FR" sz="1800" baseline="-25000" dirty="0">
              <a:solidFill>
                <a:schemeClr val="accent2"/>
              </a:solidFill>
            </a:endParaRPr>
          </a:p>
        </p:txBody>
      </p:sp>
      <p:sp>
        <p:nvSpPr>
          <p:cNvPr id="312483" name="Text Box 163"/>
          <p:cNvSpPr txBox="1">
            <a:spLocks noChangeArrowheads="1"/>
          </p:cNvSpPr>
          <p:nvPr/>
        </p:nvSpPr>
        <p:spPr bwMode="auto">
          <a:xfrm>
            <a:off x="3079331" y="1734683"/>
            <a:ext cx="539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(MSB)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84" name="Line 164"/>
          <p:cNvSpPr>
            <a:spLocks noChangeShapeType="1"/>
          </p:cNvSpPr>
          <p:nvPr/>
        </p:nvSpPr>
        <p:spPr bwMode="auto">
          <a:xfrm rot="5400000">
            <a:off x="2173662" y="1086188"/>
            <a:ext cx="1328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5" name="Line 165"/>
          <p:cNvSpPr>
            <a:spLocks noChangeShapeType="1"/>
          </p:cNvSpPr>
          <p:nvPr/>
        </p:nvSpPr>
        <p:spPr bwMode="auto">
          <a:xfrm rot="5400000">
            <a:off x="2868988" y="1833901"/>
            <a:ext cx="182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6" name="Line 166"/>
          <p:cNvSpPr>
            <a:spLocks noChangeShapeType="1"/>
          </p:cNvSpPr>
          <p:nvPr/>
        </p:nvSpPr>
        <p:spPr bwMode="auto">
          <a:xfrm rot="5400000">
            <a:off x="2327650" y="2638763"/>
            <a:ext cx="735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7" name="Line 167"/>
          <p:cNvSpPr>
            <a:spLocks noChangeShapeType="1"/>
          </p:cNvSpPr>
          <p:nvPr/>
        </p:nvSpPr>
        <p:spPr bwMode="auto">
          <a:xfrm>
            <a:off x="2953919" y="2271257"/>
            <a:ext cx="0" cy="239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8" name="Rectangle 168"/>
          <p:cNvSpPr>
            <a:spLocks noChangeArrowheads="1"/>
          </p:cNvSpPr>
          <p:nvPr/>
        </p:nvSpPr>
        <p:spPr bwMode="auto">
          <a:xfrm flipV="1">
            <a:off x="2782469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89" name="Line 169"/>
          <p:cNvSpPr>
            <a:spLocks noChangeShapeType="1"/>
          </p:cNvSpPr>
          <p:nvPr/>
        </p:nvSpPr>
        <p:spPr bwMode="auto">
          <a:xfrm>
            <a:off x="2965031" y="1923595"/>
            <a:ext cx="101241" cy="39685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0" name="Line 170"/>
          <p:cNvSpPr>
            <a:spLocks noChangeShapeType="1"/>
          </p:cNvSpPr>
          <p:nvPr/>
        </p:nvSpPr>
        <p:spPr bwMode="auto">
          <a:xfrm rot="5400000">
            <a:off x="2606257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1" name="Line 171"/>
          <p:cNvSpPr>
            <a:spLocks noChangeShapeType="1"/>
          </p:cNvSpPr>
          <p:nvPr/>
        </p:nvSpPr>
        <p:spPr bwMode="auto">
          <a:xfrm flipH="1">
            <a:off x="2687706" y="1923594"/>
            <a:ext cx="13800" cy="39685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2" name="Line 172"/>
          <p:cNvSpPr>
            <a:spLocks noChangeShapeType="1"/>
          </p:cNvSpPr>
          <p:nvPr/>
        </p:nvSpPr>
        <p:spPr bwMode="auto">
          <a:xfrm flipH="1" flipV="1">
            <a:off x="2695157" y="1752144"/>
            <a:ext cx="265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94" name="Line 174"/>
          <p:cNvSpPr>
            <a:spLocks noChangeShapeType="1"/>
          </p:cNvSpPr>
          <p:nvPr/>
        </p:nvSpPr>
        <p:spPr bwMode="auto">
          <a:xfrm rot="-5400000" flipH="1" flipV="1">
            <a:off x="4155213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97" name="Text Box 177"/>
          <p:cNvSpPr txBox="1">
            <a:spLocks noChangeArrowheads="1"/>
          </p:cNvSpPr>
          <p:nvPr/>
        </p:nvSpPr>
        <p:spPr bwMode="auto">
          <a:xfrm>
            <a:off x="4196488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498" name="Text Box 178"/>
          <p:cNvSpPr txBox="1">
            <a:spLocks noChangeArrowheads="1"/>
          </p:cNvSpPr>
          <p:nvPr/>
        </p:nvSpPr>
        <p:spPr bwMode="auto">
          <a:xfrm flipV="1">
            <a:off x="4185375" y="1774370"/>
            <a:ext cx="1841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>
            <a:spAutoFit/>
          </a:bodyPr>
          <a:lstStyle/>
          <a:p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499" name="Line 179"/>
          <p:cNvSpPr>
            <a:spLocks noChangeShapeType="1"/>
          </p:cNvSpPr>
          <p:nvPr/>
        </p:nvSpPr>
        <p:spPr bwMode="auto">
          <a:xfrm rot="5400000">
            <a:off x="3274944" y="1090951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0" name="Line 180"/>
          <p:cNvSpPr>
            <a:spLocks noChangeShapeType="1"/>
          </p:cNvSpPr>
          <p:nvPr/>
        </p:nvSpPr>
        <p:spPr bwMode="auto">
          <a:xfrm rot="5400000">
            <a:off x="3975032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1" name="Line 181"/>
          <p:cNvSpPr>
            <a:spLocks noChangeShapeType="1"/>
          </p:cNvSpPr>
          <p:nvPr/>
        </p:nvSpPr>
        <p:spPr bwMode="auto">
          <a:xfrm rot="5400000">
            <a:off x="3702775" y="2369682"/>
            <a:ext cx="196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2" name="Line 182"/>
          <p:cNvSpPr>
            <a:spLocks noChangeShapeType="1"/>
          </p:cNvSpPr>
          <p:nvPr/>
        </p:nvSpPr>
        <p:spPr bwMode="auto">
          <a:xfrm>
            <a:off x="4059963" y="2271258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3" name="Rectangle 183"/>
          <p:cNvSpPr>
            <a:spLocks noChangeArrowheads="1"/>
          </p:cNvSpPr>
          <p:nvPr/>
        </p:nvSpPr>
        <p:spPr bwMode="auto">
          <a:xfrm flipV="1">
            <a:off x="3888513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4" name="Line 184"/>
          <p:cNvSpPr>
            <a:spLocks noChangeShapeType="1"/>
          </p:cNvSpPr>
          <p:nvPr/>
        </p:nvSpPr>
        <p:spPr bwMode="auto">
          <a:xfrm>
            <a:off x="4071076" y="1923595"/>
            <a:ext cx="1588" cy="39687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5" name="Line 185"/>
          <p:cNvSpPr>
            <a:spLocks noChangeShapeType="1"/>
          </p:cNvSpPr>
          <p:nvPr/>
        </p:nvSpPr>
        <p:spPr bwMode="auto">
          <a:xfrm rot="5400000">
            <a:off x="3712301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6" name="Line 186"/>
          <p:cNvSpPr>
            <a:spLocks noChangeShapeType="1"/>
          </p:cNvSpPr>
          <p:nvPr/>
        </p:nvSpPr>
        <p:spPr bwMode="auto">
          <a:xfrm flipH="1">
            <a:off x="3663088" y="1923595"/>
            <a:ext cx="144462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07" name="Line 187"/>
          <p:cNvSpPr>
            <a:spLocks noChangeShapeType="1"/>
          </p:cNvSpPr>
          <p:nvPr/>
        </p:nvSpPr>
        <p:spPr bwMode="auto">
          <a:xfrm flipH="1" flipV="1">
            <a:off x="3801201" y="1752144"/>
            <a:ext cx="2651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09" name="Line 189"/>
          <p:cNvSpPr>
            <a:spLocks noChangeShapeType="1"/>
          </p:cNvSpPr>
          <p:nvPr/>
        </p:nvSpPr>
        <p:spPr bwMode="auto">
          <a:xfrm rot="-5400000" flipH="1" flipV="1">
            <a:off x="5223600" y="2061707"/>
            <a:ext cx="0" cy="101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2" name="Text Box 192"/>
          <p:cNvSpPr txBox="1">
            <a:spLocks noChangeArrowheads="1"/>
          </p:cNvSpPr>
          <p:nvPr/>
        </p:nvSpPr>
        <p:spPr bwMode="auto">
          <a:xfrm>
            <a:off x="5264875" y="1922007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800" dirty="0">
                <a:solidFill>
                  <a:srgbClr val="C00000"/>
                </a:solidFill>
              </a:rPr>
              <a:t>1</a:t>
            </a:r>
            <a:endParaRPr lang="fr-FR" sz="1800" baseline="-25000" dirty="0">
              <a:solidFill>
                <a:srgbClr val="C00000"/>
              </a:solidFill>
            </a:endParaRPr>
          </a:p>
        </p:txBody>
      </p:sp>
      <p:sp>
        <p:nvSpPr>
          <p:cNvPr id="312513" name="Text Box 193"/>
          <p:cNvSpPr txBox="1">
            <a:spLocks noChangeArrowheads="1"/>
          </p:cNvSpPr>
          <p:nvPr/>
        </p:nvSpPr>
        <p:spPr bwMode="auto">
          <a:xfrm>
            <a:off x="5212489" y="173468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sz="1200" b="0">
                <a:solidFill>
                  <a:schemeClr val="accent2"/>
                </a:solidFill>
                <a:latin typeface="Arial Narrow" charset="0"/>
              </a:rPr>
              <a:t>(LSB)</a:t>
            </a:r>
            <a:endParaRPr lang="fr-FR" sz="1200" b="0" baseline="-250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12514" name="Line 194"/>
          <p:cNvSpPr>
            <a:spLocks noChangeShapeType="1"/>
          </p:cNvSpPr>
          <p:nvPr/>
        </p:nvSpPr>
        <p:spPr bwMode="auto">
          <a:xfrm rot="5400000">
            <a:off x="4343332" y="1090951"/>
            <a:ext cx="13382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5" name="Line 195"/>
          <p:cNvSpPr>
            <a:spLocks noChangeShapeType="1"/>
          </p:cNvSpPr>
          <p:nvPr/>
        </p:nvSpPr>
        <p:spPr bwMode="auto">
          <a:xfrm rot="5400000">
            <a:off x="5043419" y="1833901"/>
            <a:ext cx="18256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6" name="Line 196"/>
          <p:cNvSpPr>
            <a:spLocks noChangeShapeType="1"/>
          </p:cNvSpPr>
          <p:nvPr/>
        </p:nvSpPr>
        <p:spPr bwMode="auto">
          <a:xfrm rot="5400000">
            <a:off x="4770370" y="2370476"/>
            <a:ext cx="198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7" name="Line 197"/>
          <p:cNvSpPr>
            <a:spLocks noChangeShapeType="1"/>
          </p:cNvSpPr>
          <p:nvPr/>
        </p:nvSpPr>
        <p:spPr bwMode="auto">
          <a:xfrm>
            <a:off x="5128350" y="2271258"/>
            <a:ext cx="0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8" name="Rectangle 198"/>
          <p:cNvSpPr>
            <a:spLocks noChangeArrowheads="1"/>
          </p:cNvSpPr>
          <p:nvPr/>
        </p:nvSpPr>
        <p:spPr bwMode="auto">
          <a:xfrm flipV="1">
            <a:off x="49569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19" name="Line 199"/>
          <p:cNvSpPr>
            <a:spLocks noChangeShapeType="1"/>
          </p:cNvSpPr>
          <p:nvPr/>
        </p:nvSpPr>
        <p:spPr bwMode="auto">
          <a:xfrm flipH="1">
            <a:off x="5134701" y="1923595"/>
            <a:ext cx="4763" cy="43338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0" name="Line 200"/>
          <p:cNvSpPr>
            <a:spLocks noChangeShapeType="1"/>
          </p:cNvSpPr>
          <p:nvPr/>
        </p:nvSpPr>
        <p:spPr bwMode="auto">
          <a:xfrm rot="5400000">
            <a:off x="4780688" y="1836282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1" name="Line 201"/>
          <p:cNvSpPr>
            <a:spLocks noChangeShapeType="1"/>
          </p:cNvSpPr>
          <p:nvPr/>
        </p:nvSpPr>
        <p:spPr bwMode="auto">
          <a:xfrm flipH="1">
            <a:off x="4731476" y="1923595"/>
            <a:ext cx="144463" cy="366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2" name="Line 202"/>
          <p:cNvSpPr>
            <a:spLocks noChangeShapeType="1"/>
          </p:cNvSpPr>
          <p:nvPr/>
        </p:nvSpPr>
        <p:spPr bwMode="auto">
          <a:xfrm flipH="1" flipV="1">
            <a:off x="4869588" y="1752144"/>
            <a:ext cx="26511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23" name="Line 203"/>
          <p:cNvSpPr>
            <a:spLocks noChangeShapeType="1"/>
          </p:cNvSpPr>
          <p:nvPr/>
        </p:nvSpPr>
        <p:spPr bwMode="auto">
          <a:xfrm>
            <a:off x="3807550" y="2572883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4" name="Line 204"/>
          <p:cNvSpPr>
            <a:spLocks noChangeShapeType="1"/>
          </p:cNvSpPr>
          <p:nvPr/>
        </p:nvSpPr>
        <p:spPr bwMode="auto">
          <a:xfrm>
            <a:off x="487593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5" name="Text Box 205"/>
          <p:cNvSpPr txBox="1">
            <a:spLocks noChangeArrowheads="1"/>
          </p:cNvSpPr>
          <p:nvPr/>
        </p:nvSpPr>
        <p:spPr bwMode="auto">
          <a:xfrm>
            <a:off x="5710963" y="740907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dirty="0"/>
              <a:t>2R</a:t>
            </a:r>
            <a:endParaRPr lang="fr-FR" dirty="0"/>
          </a:p>
        </p:txBody>
      </p:sp>
      <p:sp>
        <p:nvSpPr>
          <p:cNvPr id="312526" name="Rectangle 206"/>
          <p:cNvSpPr>
            <a:spLocks noChangeArrowheads="1"/>
          </p:cNvSpPr>
          <p:nvPr/>
        </p:nvSpPr>
        <p:spPr bwMode="auto">
          <a:xfrm flipV="1">
            <a:off x="5617300" y="734557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7" name="Rectangle 207"/>
          <p:cNvSpPr>
            <a:spLocks noChangeArrowheads="1"/>
          </p:cNvSpPr>
          <p:nvPr/>
        </p:nvSpPr>
        <p:spPr bwMode="auto">
          <a:xfrm rot="-5400000">
            <a:off x="3369844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29" name="Rectangle 209"/>
          <p:cNvSpPr>
            <a:spLocks noChangeArrowheads="1"/>
          </p:cNvSpPr>
          <p:nvPr/>
        </p:nvSpPr>
        <p:spPr bwMode="auto">
          <a:xfrm rot="-5400000">
            <a:off x="4369525" y="240844"/>
            <a:ext cx="114300" cy="368300"/>
          </a:xfrm>
          <a:prstGeom prst="rect">
            <a:avLst/>
          </a:prstGeom>
          <a:solidFill>
            <a:srgbClr val="EAEAE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30" name="Text Box 210"/>
          <p:cNvSpPr txBox="1">
            <a:spLocks noChangeArrowheads="1"/>
          </p:cNvSpPr>
          <p:nvPr/>
        </p:nvSpPr>
        <p:spPr bwMode="auto">
          <a:xfrm>
            <a:off x="3255544" y="50344"/>
            <a:ext cx="411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32" name="Text Box 212"/>
          <p:cNvSpPr txBox="1">
            <a:spLocks noChangeArrowheads="1"/>
          </p:cNvSpPr>
          <p:nvPr/>
        </p:nvSpPr>
        <p:spPr bwMode="auto">
          <a:xfrm>
            <a:off x="4242526" y="47169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/>
              <a:t>R</a:t>
            </a:r>
            <a:endParaRPr lang="fr-FR"/>
          </a:p>
        </p:txBody>
      </p:sp>
      <p:sp>
        <p:nvSpPr>
          <p:cNvPr id="312550" name="Line 230"/>
          <p:cNvSpPr>
            <a:spLocks noChangeShapeType="1"/>
          </p:cNvSpPr>
          <p:nvPr/>
        </p:nvSpPr>
        <p:spPr bwMode="auto">
          <a:xfrm>
            <a:off x="5669688" y="2571295"/>
            <a:ext cx="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1" name="Text Box 231"/>
          <p:cNvSpPr txBox="1">
            <a:spLocks noChangeArrowheads="1"/>
          </p:cNvSpPr>
          <p:nvPr/>
        </p:nvSpPr>
        <p:spPr bwMode="auto">
          <a:xfrm>
            <a:off x="2847556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>
                <a:solidFill>
                  <a:srgbClr val="FF0000"/>
                </a:solidFill>
              </a:rPr>
              <a:t>I</a:t>
            </a:r>
            <a:r>
              <a:rPr lang="fr-FR" sz="1200">
                <a:solidFill>
                  <a:srgbClr val="FF0000"/>
                </a:solidFill>
              </a:rPr>
              <a:t>ref</a:t>
            </a:r>
            <a:endParaRPr lang="fr-FR">
              <a:solidFill>
                <a:srgbClr val="FF0000"/>
              </a:solidFill>
            </a:endParaRPr>
          </a:p>
          <a:p>
            <a:pPr algn="ctr"/>
            <a:r>
              <a:rPr lang="fr-FR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2552" name="Line 232"/>
          <p:cNvSpPr>
            <a:spLocks noChangeShapeType="1"/>
          </p:cNvSpPr>
          <p:nvPr/>
        </p:nvSpPr>
        <p:spPr bwMode="auto">
          <a:xfrm>
            <a:off x="2939631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5" name="Text Box 235"/>
          <p:cNvSpPr txBox="1">
            <a:spLocks noChangeArrowheads="1"/>
          </p:cNvSpPr>
          <p:nvPr/>
        </p:nvSpPr>
        <p:spPr bwMode="auto">
          <a:xfrm>
            <a:off x="3983580" y="1069520"/>
            <a:ext cx="4512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6" name="Line 236"/>
          <p:cNvSpPr>
            <a:spLocks noChangeShapeType="1"/>
          </p:cNvSpPr>
          <p:nvPr/>
        </p:nvSpPr>
        <p:spPr bwMode="auto">
          <a:xfrm>
            <a:off x="40774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7" name="Text Box 237"/>
          <p:cNvSpPr txBox="1">
            <a:spLocks noChangeArrowheads="1"/>
          </p:cNvSpPr>
          <p:nvPr/>
        </p:nvSpPr>
        <p:spPr bwMode="auto">
          <a:xfrm>
            <a:off x="503945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58" name="Line 238"/>
          <p:cNvSpPr>
            <a:spLocks noChangeShapeType="1"/>
          </p:cNvSpPr>
          <p:nvPr/>
        </p:nvSpPr>
        <p:spPr bwMode="auto">
          <a:xfrm>
            <a:off x="513152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59" name="Text Box 239"/>
          <p:cNvSpPr txBox="1">
            <a:spLocks noChangeArrowheads="1"/>
          </p:cNvSpPr>
          <p:nvPr/>
        </p:nvSpPr>
        <p:spPr bwMode="auto">
          <a:xfrm>
            <a:off x="5706200" y="1069520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aseline="30000" dirty="0">
                <a:solidFill>
                  <a:srgbClr val="FF0000"/>
                </a:solidFill>
              </a:rPr>
              <a:t>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12560" name="Line 240"/>
          <p:cNvSpPr>
            <a:spLocks noChangeShapeType="1"/>
          </p:cNvSpPr>
          <p:nvPr/>
        </p:nvSpPr>
        <p:spPr bwMode="auto">
          <a:xfrm>
            <a:off x="5798275" y="1361619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61" name="Text Box 241"/>
          <p:cNvSpPr txBox="1">
            <a:spLocks noChangeArrowheads="1"/>
          </p:cNvSpPr>
          <p:nvPr/>
        </p:nvSpPr>
        <p:spPr bwMode="auto">
          <a:xfrm>
            <a:off x="2215731" y="58282"/>
            <a:ext cx="45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2562" name="Group 242"/>
          <p:cNvGrpSpPr>
            <a:grpSpLocks/>
          </p:cNvGrpSpPr>
          <p:nvPr/>
        </p:nvGrpSpPr>
        <p:grpSpPr bwMode="auto">
          <a:xfrm>
            <a:off x="2183982" y="447220"/>
            <a:ext cx="517525" cy="581025"/>
            <a:chOff x="686" y="1311"/>
            <a:chExt cx="326" cy="366"/>
          </a:xfrm>
        </p:grpSpPr>
        <p:sp>
          <p:nvSpPr>
            <p:cNvPr id="312563" name="Text Box 243"/>
            <p:cNvSpPr txBox="1">
              <a:spLocks noChangeArrowheads="1"/>
            </p:cNvSpPr>
            <p:nvPr/>
          </p:nvSpPr>
          <p:spPr bwMode="auto">
            <a:xfrm>
              <a:off x="686" y="1311"/>
              <a:ext cx="3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>
                  <a:solidFill>
                    <a:srgbClr val="FF0000"/>
                  </a:solidFill>
                </a:rPr>
                <a:t>V</a:t>
              </a:r>
              <a:r>
                <a:rPr lang="fr-FR" sz="1200">
                  <a:solidFill>
                    <a:srgbClr val="FF0000"/>
                  </a:solidFill>
                </a:rPr>
                <a:t>ref</a:t>
              </a:r>
              <a:endParaRPr lang="fr-FR">
                <a:solidFill>
                  <a:srgbClr val="FF0000"/>
                </a:solidFill>
              </a:endParaRPr>
            </a:p>
            <a:p>
              <a:pPr algn="ctr"/>
              <a:r>
                <a:rPr lang="fr-FR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312564" name="Line 244"/>
            <p:cNvSpPr>
              <a:spLocks noChangeShapeType="1"/>
            </p:cNvSpPr>
            <p:nvPr/>
          </p:nvSpPr>
          <p:spPr bwMode="auto">
            <a:xfrm>
              <a:off x="766" y="1495"/>
              <a:ext cx="18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12569" name="Object 249"/>
          <p:cNvGraphicFramePr>
            <a:graphicFrameLocks noChangeAspect="1"/>
          </p:cNvGraphicFramePr>
          <p:nvPr/>
        </p:nvGraphicFramePr>
        <p:xfrm>
          <a:off x="7612786" y="1952169"/>
          <a:ext cx="3022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Équation" r:id="rId4" imgW="3022600" imgH="736600" progId="Equation.3">
                  <p:embed/>
                </p:oleObj>
              </mc:Choice>
              <mc:Fallback>
                <p:oleObj name="Équation" r:id="rId4" imgW="3022600" imgH="736600" progId="Equation.3">
                  <p:embed/>
                  <p:pic>
                    <p:nvPicPr>
                      <p:cNvPr id="312569" name="Object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786" y="1952169"/>
                        <a:ext cx="3022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70" name="Object 250"/>
          <p:cNvGraphicFramePr>
            <a:graphicFrameLocks noChangeAspect="1"/>
          </p:cNvGraphicFramePr>
          <p:nvPr/>
        </p:nvGraphicFramePr>
        <p:xfrm>
          <a:off x="6688862" y="425088"/>
          <a:ext cx="2794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Équation" r:id="rId6" imgW="2971800" imgH="812800" progId="Equation.3">
                  <p:embed/>
                </p:oleObj>
              </mc:Choice>
              <mc:Fallback>
                <p:oleObj name="Équation" r:id="rId6" imgW="2971800" imgH="812800" progId="Equation.3">
                  <p:embed/>
                  <p:pic>
                    <p:nvPicPr>
                      <p:cNvPr id="31257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62" y="425088"/>
                        <a:ext cx="2794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571" name="Rectangle 251"/>
          <p:cNvSpPr>
            <a:spLocks noChangeArrowheads="1"/>
          </p:cNvSpPr>
          <p:nvPr/>
        </p:nvSpPr>
        <p:spPr bwMode="auto">
          <a:xfrm>
            <a:off x="6626951" y="439374"/>
            <a:ext cx="2911475" cy="762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72" name="Line 252"/>
          <p:cNvSpPr>
            <a:spLocks noChangeShapeType="1"/>
          </p:cNvSpPr>
          <p:nvPr/>
        </p:nvSpPr>
        <p:spPr bwMode="auto">
          <a:xfrm flipV="1">
            <a:off x="7455708" y="1199941"/>
            <a:ext cx="1033462" cy="889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157">
            <a:extLst>
              <a:ext uri="{FF2B5EF4-FFF2-40B4-BE49-F238E27FC236}">
                <a16:creationId xmlns:a16="http://schemas.microsoft.com/office/drawing/2014/main" id="{69386745-2C50-A09E-A680-7606204E7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881" y="1180920"/>
            <a:ext cx="433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= 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53">
            <a:extLst>
              <a:ext uri="{FF2B5EF4-FFF2-40B4-BE49-F238E27FC236}">
                <a16:creationId xmlns:a16="http://schemas.microsoft.com/office/drawing/2014/main" id="{78E82EE9-5498-93B6-3638-1A310662A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770" y="3161716"/>
            <a:ext cx="70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b="0" dirty="0"/>
              <a:t>n =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634900-01BF-1EDF-81DF-328AD928A4B3}"/>
              </a:ext>
            </a:extLst>
          </p:cNvPr>
          <p:cNvSpPr/>
          <p:nvPr/>
        </p:nvSpPr>
        <p:spPr bwMode="auto">
          <a:xfrm>
            <a:off x="1836546" y="871422"/>
            <a:ext cx="345848" cy="34584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Line 136">
            <a:extLst>
              <a:ext uri="{FF2B5EF4-FFF2-40B4-BE49-F238E27FC236}">
                <a16:creationId xmlns:a16="http://schemas.microsoft.com/office/drawing/2014/main" id="{0A9B3B87-2DB2-341C-7CD4-8E30D5EBA7E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387056" y="1071109"/>
            <a:ext cx="12763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56">
            <a:extLst>
              <a:ext uri="{FF2B5EF4-FFF2-40B4-BE49-F238E27FC236}">
                <a16:creationId xmlns:a16="http://schemas.microsoft.com/office/drawing/2014/main" id="{170004A9-7B81-E9A4-60AA-7A54B5B99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6629" y="1742619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5DF47C2-732A-93B8-9C93-FFBA9432FFD4}"/>
              </a:ext>
            </a:extLst>
          </p:cNvPr>
          <p:cNvCxnSpPr/>
          <p:nvPr/>
        </p:nvCxnSpPr>
        <p:spPr bwMode="auto">
          <a:xfrm flipH="1">
            <a:off x="6157050" y="1734682"/>
            <a:ext cx="129865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Line 137">
            <a:extLst>
              <a:ext uri="{FF2B5EF4-FFF2-40B4-BE49-F238E27FC236}">
                <a16:creationId xmlns:a16="http://schemas.microsoft.com/office/drawing/2014/main" id="{34444250-46F4-F99D-9B83-9F2BAAA2E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382" y="2080757"/>
            <a:ext cx="1873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57">
            <a:extLst>
              <a:ext uri="{FF2B5EF4-FFF2-40B4-BE49-F238E27FC236}">
                <a16:creationId xmlns:a16="http://schemas.microsoft.com/office/drawing/2014/main" id="{7A6ABF05-FE9E-2CCE-4C31-5C9444CB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432" y="1728332"/>
            <a:ext cx="263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dirty="0">
                <a:solidFill>
                  <a:srgbClr val="FF0000"/>
                </a:solidFill>
              </a:rPr>
              <a:t>I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125D69C6-FAD8-216B-89F2-85FBE9C4F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270553"/>
            <a:ext cx="2438400" cy="2438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>
            <a:extLst>
              <a:ext uri="{FF2B5EF4-FFF2-40B4-BE49-F238E27FC236}">
                <a16:creationId xmlns:a16="http://schemas.microsoft.com/office/drawing/2014/main" id="{CD7981FB-F0A5-1442-407B-741EA94DF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7" y="570895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A54F9BC1-B552-8DAC-7FCC-149D233E39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4587" y="3041953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B755B0BC-202B-B052-5E69-04BED38EC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9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4044B7C-655D-7689-29E0-0AB8C188F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4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464DDD00-48FC-C79E-A41D-8B01002C8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8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4CE4F684-8F13-AF6B-95D8-FC15435D2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37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3DD312F9-4100-FBDE-4089-A52F2E604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D7AD057E-B267-11D4-852A-65899186A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233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5">
            <a:extLst>
              <a:ext uri="{FF2B5EF4-FFF2-40B4-BE49-F238E27FC236}">
                <a16:creationId xmlns:a16="http://schemas.microsoft.com/office/drawing/2014/main" id="{C11BB067-D1A3-824C-1EFB-5B114BF92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81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885ADF98-E06F-D453-9E39-A10D8D6F5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404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30404710-44B1-3131-4465-C7A35FE0B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5099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891FB572-1E50-7619-5EC0-4ECB0D29FF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794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5D0C79C6-EB74-5657-5A92-C6331B0A1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4897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0">
            <a:extLst>
              <a:ext uri="{FF2B5EF4-FFF2-40B4-BE49-F238E27FC236}">
                <a16:creationId xmlns:a16="http://schemas.microsoft.com/office/drawing/2014/main" id="{A2183533-2C12-A36D-CC48-BF8862138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41849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1">
            <a:extLst>
              <a:ext uri="{FF2B5EF4-FFF2-40B4-BE49-F238E27FC236}">
                <a16:creationId xmlns:a16="http://schemas.microsoft.com/office/drawing/2014/main" id="{9F962368-9510-CA64-7B70-C0FA864C4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8801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A90DDC79-4E2F-9C8F-6C39-F8915F9A2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5753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8476B65-30EB-5398-FBFE-0821ECF0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55565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/>
              <a:t>0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9B130803-2FBE-5984-A89A-392605116C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024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000 (0)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F27C813C-A25D-887F-71E3-180B737440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4072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001 (1)</a:t>
            </a: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616857E-345F-EA42-8A59-2425C27715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120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010 (2)</a:t>
            </a:r>
          </a:p>
        </p:txBody>
      </p:sp>
      <p:sp>
        <p:nvSpPr>
          <p:cNvPr id="37" name="Text Box 33">
            <a:extLst>
              <a:ext uri="{FF2B5EF4-FFF2-40B4-BE49-F238E27FC236}">
                <a16:creationId xmlns:a16="http://schemas.microsoft.com/office/drawing/2014/main" id="{3E0A226C-8847-F308-3114-DDC3C13C1C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16875" y="5983591"/>
            <a:ext cx="777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>
                <a:solidFill>
                  <a:srgbClr val="C00000"/>
                </a:solidFill>
              </a:rPr>
              <a:t>011</a:t>
            </a:r>
            <a:r>
              <a:rPr lang="fr-FR" b="0" dirty="0"/>
              <a:t> (3)</a:t>
            </a:r>
          </a:p>
        </p:txBody>
      </p:sp>
      <p:sp>
        <p:nvSpPr>
          <p:cNvPr id="42" name="Text Box 38">
            <a:extLst>
              <a:ext uri="{FF2B5EF4-FFF2-40B4-BE49-F238E27FC236}">
                <a16:creationId xmlns:a16="http://schemas.microsoft.com/office/drawing/2014/main" id="{D0D0E689-014E-460E-2EAE-108B885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1587" y="5663316"/>
            <a:ext cx="5132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/>
              <a:t>N</a:t>
            </a:r>
            <a:r>
              <a:rPr lang="fr-FR" sz="2000" baseline="-25000"/>
              <a:t>in</a:t>
            </a:r>
            <a:endParaRPr lang="fr-FR" sz="2000"/>
          </a:p>
        </p:txBody>
      </p:sp>
      <p:sp>
        <p:nvSpPr>
          <p:cNvPr id="43" name="Oval 39">
            <a:extLst>
              <a:ext uri="{FF2B5EF4-FFF2-40B4-BE49-F238E27FC236}">
                <a16:creationId xmlns:a16="http://schemas.microsoft.com/office/drawing/2014/main" id="{63DCEAE9-41F8-EB05-1C55-FA54D653A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7" y="56708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id="{8200E2F4-0B40-EA7C-EC7C-E337D312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287" y="5404153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DA94D454-38E1-5B2C-EB19-469D51D0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7" y="5053095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46" name="Oval 42">
            <a:extLst>
              <a:ext uri="{FF2B5EF4-FFF2-40B4-BE49-F238E27FC236}">
                <a16:creationId xmlns:a16="http://schemas.microsoft.com/office/drawing/2014/main" id="{B77C0515-FECA-C6A5-BD36-2356C2E02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7" y="4578497"/>
            <a:ext cx="76200" cy="762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sz="2000" b="0">
              <a:solidFill>
                <a:srgbClr val="FF0000"/>
              </a:solidFill>
            </a:endParaRPr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510374-5599-5C0B-3DFC-D179D9C91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2987" y="5708953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71D178DA-CFF2-A04A-98AB-534CBA71F9B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691688" y="5834366"/>
            <a:ext cx="47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fr-FR" b="0" i="1"/>
              <a:t> (8)</a:t>
            </a:r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3FBF6D92-450C-D21B-D5FB-2B0052A05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18387" y="3270553"/>
            <a:ext cx="7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AE020E52-81DF-CB7D-7951-85AFB7389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7" y="304195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b="0" dirty="0"/>
              <a:t>1</a:t>
            </a:r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DB042C76-CE56-317E-B693-DF6E150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587" y="3270553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CCA16B47-82FD-3523-6314-44DA57097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2987" y="3270553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B94A61-372F-CECD-CD03-97E0B0DD8F69}"/>
              </a:ext>
            </a:extLst>
          </p:cNvPr>
          <p:cNvSpPr/>
          <p:nvPr/>
        </p:nvSpPr>
        <p:spPr bwMode="auto">
          <a:xfrm>
            <a:off x="8278025" y="5848042"/>
            <a:ext cx="276445" cy="692762"/>
          </a:xfrm>
          <a:prstGeom prst="rect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12325" name="ZoneTexte 312324">
            <a:extLst>
              <a:ext uri="{FF2B5EF4-FFF2-40B4-BE49-F238E27FC236}">
                <a16:creationId xmlns:a16="http://schemas.microsoft.com/office/drawing/2014/main" id="{823EB1B4-FC76-AE05-57A6-71E2C5A193DE}"/>
              </a:ext>
            </a:extLst>
          </p:cNvPr>
          <p:cNvSpPr txBox="1"/>
          <p:nvPr/>
        </p:nvSpPr>
        <p:spPr>
          <a:xfrm>
            <a:off x="7533357" y="2907427"/>
            <a:ext cx="85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V</a:t>
            </a:r>
            <a:r>
              <a:rPr lang="fr-FR" baseline="-25000" dirty="0" err="1"/>
              <a:t>out</a:t>
            </a:r>
            <a:r>
              <a:rPr lang="fr-FR" dirty="0"/>
              <a:t>/</a:t>
            </a:r>
            <a:r>
              <a:rPr lang="fr-FR" dirty="0" err="1"/>
              <a:t>V</a:t>
            </a:r>
            <a:r>
              <a:rPr lang="fr-FR" baseline="-25000" dirty="0" err="1"/>
              <a:t>ref</a:t>
            </a:r>
            <a:endParaRPr lang="fr-FR" baseline="-25000" dirty="0"/>
          </a:p>
        </p:txBody>
      </p:sp>
      <p:grpSp>
        <p:nvGrpSpPr>
          <p:cNvPr id="312334" name="Groupe 312333">
            <a:extLst>
              <a:ext uri="{FF2B5EF4-FFF2-40B4-BE49-F238E27FC236}">
                <a16:creationId xmlns:a16="http://schemas.microsoft.com/office/drawing/2014/main" id="{E34B6DE1-039C-F766-69E1-89DCCE68484A}"/>
              </a:ext>
            </a:extLst>
          </p:cNvPr>
          <p:cNvGrpSpPr/>
          <p:nvPr/>
        </p:nvGrpSpPr>
        <p:grpSpPr>
          <a:xfrm>
            <a:off x="7008008" y="3322940"/>
            <a:ext cx="425117" cy="2228910"/>
            <a:chOff x="501817" y="3101975"/>
            <a:chExt cx="425117" cy="2228910"/>
          </a:xfrm>
        </p:grpSpPr>
        <p:sp>
          <p:nvSpPr>
            <p:cNvPr id="312327" name="Text Box 8">
              <a:extLst>
                <a:ext uri="{FF2B5EF4-FFF2-40B4-BE49-F238E27FC236}">
                  <a16:creationId xmlns:a16="http://schemas.microsoft.com/office/drawing/2014/main" id="{1EC2DB15-3373-0BE7-64D3-A97F2FA22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930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 dirty="0"/>
                <a:t>1</a:t>
              </a:r>
              <a:r>
                <a:rPr lang="fr-FR" sz="2000" b="0" dirty="0"/>
                <a:t>/</a:t>
              </a:r>
              <a:r>
                <a:rPr lang="fr-FR" sz="2000" b="0" baseline="-25000" dirty="0"/>
                <a:t>8</a:t>
              </a:r>
              <a:endParaRPr lang="fr-FR" sz="2000" b="0" dirty="0"/>
            </a:p>
          </p:txBody>
        </p:sp>
        <p:sp>
          <p:nvSpPr>
            <p:cNvPr id="312328" name="Text Box 23">
              <a:extLst>
                <a:ext uri="{FF2B5EF4-FFF2-40B4-BE49-F238E27FC236}">
                  <a16:creationId xmlns:a16="http://schemas.microsoft.com/office/drawing/2014/main" id="{8754F055-827E-AD95-8AA1-D14F6A3E6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625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2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29" name="Text Box 24">
              <a:extLst>
                <a:ext uri="{FF2B5EF4-FFF2-40B4-BE49-F238E27FC236}">
                  <a16:creationId xmlns:a16="http://schemas.microsoft.com/office/drawing/2014/main" id="{91D892A6-D673-A5DD-2542-D7BDF7032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3211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3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0" name="Text Box 25">
              <a:extLst>
                <a:ext uri="{FF2B5EF4-FFF2-40B4-BE49-F238E27FC236}">
                  <a16:creationId xmlns:a16="http://schemas.microsoft.com/office/drawing/2014/main" id="{647EAAB7-87BA-3CC7-5E8C-E0CE9D19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40163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4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1" name="Text Box 26">
              <a:extLst>
                <a:ext uri="{FF2B5EF4-FFF2-40B4-BE49-F238E27FC236}">
                  <a16:creationId xmlns:a16="http://schemas.microsoft.com/office/drawing/2014/main" id="{8E5754A3-9C02-DE70-CB0A-A8CEA6F5A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7115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5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2" name="Text Box 27">
              <a:extLst>
                <a:ext uri="{FF2B5EF4-FFF2-40B4-BE49-F238E27FC236}">
                  <a16:creationId xmlns:a16="http://schemas.microsoft.com/office/drawing/2014/main" id="{1D8B9851-C306-745F-0285-8A66CE98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4067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6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  <p:sp>
          <p:nvSpPr>
            <p:cNvPr id="312333" name="Text Box 28">
              <a:extLst>
                <a:ext uri="{FF2B5EF4-FFF2-40B4-BE49-F238E27FC236}">
                  <a16:creationId xmlns:a16="http://schemas.microsoft.com/office/drawing/2014/main" id="{960E93F1-2520-A2E0-22E4-820E7350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817" y="3101975"/>
              <a:ext cx="425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sz="2000" b="0" baseline="30000"/>
                <a:t>7</a:t>
              </a:r>
              <a:r>
                <a:rPr lang="fr-FR" sz="2000" b="0"/>
                <a:t>/</a:t>
              </a:r>
              <a:r>
                <a:rPr lang="fr-FR" sz="2000" b="0" baseline="-25000"/>
                <a:t>8</a:t>
              </a:r>
              <a:endParaRPr lang="fr-FR" sz="2000" b="0"/>
            </a:p>
          </p:txBody>
        </p:sp>
      </p:grpSp>
      <p:sp>
        <p:nvSpPr>
          <p:cNvPr id="2" name="Line 132">
            <a:extLst>
              <a:ext uri="{FF2B5EF4-FFF2-40B4-BE49-F238E27FC236}">
                <a16:creationId xmlns:a16="http://schemas.microsoft.com/office/drawing/2014/main" id="{33927BED-7FDB-4E57-E61A-F9B34F7038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3907" y="403174"/>
            <a:ext cx="17125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31">
            <a:extLst>
              <a:ext uri="{FF2B5EF4-FFF2-40B4-BE49-F238E27FC236}">
                <a16:creationId xmlns:a16="http://schemas.microsoft.com/office/drawing/2014/main" id="{5F45B6EF-081C-FC40-5A01-3A2FA719E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92" y="-53637"/>
            <a:ext cx="450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dirty="0" err="1">
                <a:solidFill>
                  <a:srgbClr val="FF0000"/>
                </a:solidFill>
              </a:rPr>
              <a:t>I</a:t>
            </a:r>
            <a:r>
              <a:rPr lang="fr-FR" sz="1200" dirty="0" err="1">
                <a:solidFill>
                  <a:srgbClr val="FF0000"/>
                </a:solidFill>
              </a:rPr>
              <a:t>ref</a:t>
            </a:r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Line 232">
            <a:extLst>
              <a:ext uri="{FF2B5EF4-FFF2-40B4-BE49-F238E27FC236}">
                <a16:creationId xmlns:a16="http://schemas.microsoft.com/office/drawing/2014/main" id="{0A4AFA12-A99B-7DDB-F889-A9972C249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5667" y="238463"/>
            <a:ext cx="2857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Connecteur en angle 13">
            <a:extLst>
              <a:ext uri="{FF2B5EF4-FFF2-40B4-BE49-F238E27FC236}">
                <a16:creationId xmlns:a16="http://schemas.microsoft.com/office/drawing/2014/main" id="{2CD0B044-9E11-86C8-B76F-F0AD95BD5CD8}"/>
              </a:ext>
            </a:extLst>
          </p:cNvPr>
          <p:cNvCxnSpPr/>
          <p:nvPr/>
        </p:nvCxnSpPr>
        <p:spPr bwMode="auto">
          <a:xfrm>
            <a:off x="3856666" y="305791"/>
            <a:ext cx="606191" cy="459020"/>
          </a:xfrm>
          <a:prstGeom prst="bentConnector3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ZoneTexte 56">
            <a:extLst>
              <a:ext uri="{FF2B5EF4-FFF2-40B4-BE49-F238E27FC236}">
                <a16:creationId xmlns:a16="http://schemas.microsoft.com/office/drawing/2014/main" id="{20B9F0D8-B906-BABB-73CE-1074DCEFF46F}"/>
              </a:ext>
            </a:extLst>
          </p:cNvPr>
          <p:cNvSpPr txBox="1"/>
          <p:nvPr/>
        </p:nvSpPr>
        <p:spPr>
          <a:xfrm>
            <a:off x="3827618" y="-55654"/>
            <a:ext cx="43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33CC"/>
                </a:solidFill>
              </a:rPr>
              <a:t>2R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AF9C05C-DDE2-0BA8-7084-3802CBFC29A5}"/>
              </a:ext>
            </a:extLst>
          </p:cNvPr>
          <p:cNvCxnSpPr/>
          <p:nvPr/>
        </p:nvCxnSpPr>
        <p:spPr bwMode="auto">
          <a:xfrm flipV="1">
            <a:off x="4341223" y="1139067"/>
            <a:ext cx="176031" cy="416617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E3F125B-793E-4472-8CE3-BFC31F2F1F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FF8C3-F829-4E06-BC3A-E590A2D1E1EC}" type="slidenum">
              <a:rPr lang="en-CH" smtClean="0"/>
              <a:t>9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28768362"/>
      </p:ext>
    </p:extLst>
  </p:cSld>
  <p:clrMapOvr>
    <a:masterClrMapping/>
  </p:clrMapOvr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ouvelle pré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C:\w98_apps\Office97\Modèles\Nouvelle présentation.pot</Template>
  <TotalTime>91789</TotalTime>
  <Words>763</Words>
  <Application>Microsoft Office PowerPoint</Application>
  <PresentationFormat>Widescreen</PresentationFormat>
  <Paragraphs>501</Paragraphs>
  <Slides>17</Slides>
  <Notes>11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Narrow</vt:lpstr>
      <vt:lpstr>Comic Sans MS</vt:lpstr>
      <vt:lpstr>Helvetica</vt:lpstr>
      <vt:lpstr>Times New Roman</vt:lpstr>
      <vt:lpstr>Nouvelle présentation</vt:lpstr>
      <vt:lpstr>Équation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EPFL - DE - LEG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AMPLIFICATEURS DE PUISSANCE</dc:title>
  <dc:creator>Michel DECLERCQ</dc:creator>
  <cp:lastModifiedBy>Administrator</cp:lastModifiedBy>
  <cp:revision>847</cp:revision>
  <cp:lastPrinted>2013-02-18T08:47:54Z</cp:lastPrinted>
  <dcterms:created xsi:type="dcterms:W3CDTF">1999-11-25T13:16:14Z</dcterms:created>
  <dcterms:modified xsi:type="dcterms:W3CDTF">2024-11-25T18:57:36Z</dcterms:modified>
</cp:coreProperties>
</file>